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>
        <p:scale>
          <a:sx n="117" d="100"/>
          <a:sy n="11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1" y="1406021"/>
            <a:ext cx="82295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3905864"/>
            <a:ext cx="82296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67" y="1554480"/>
            <a:ext cx="5629744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26464" y="1554480"/>
            <a:ext cx="2767584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8576" y="1554480"/>
            <a:ext cx="5632704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8576" y="1545336"/>
            <a:ext cx="5632704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472184"/>
            <a:ext cx="82296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464" y="3886200"/>
            <a:ext cx="82296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9600"/>
            <a:ext cx="482176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2664" y="1915859"/>
            <a:ext cx="4862621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39" y="1915881"/>
            <a:ext cx="4852415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609601"/>
            <a:ext cx="4820979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1" y="1916113"/>
            <a:ext cx="485140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2860677"/>
            <a:ext cx="485140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168" y="1916113"/>
            <a:ext cx="4881033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168" y="2860676"/>
            <a:ext cx="4868333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50400" y="1551544"/>
            <a:ext cx="2438400" cy="365125"/>
          </a:xfrm>
        </p:spPr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934" y="1920877"/>
            <a:ext cx="4872567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6425"/>
            <a:ext cx="4838700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1" y="1920876"/>
            <a:ext cx="4838700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600075"/>
            <a:ext cx="2766483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1817" y="1651000"/>
            <a:ext cx="7503583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1816" y="614364"/>
            <a:ext cx="4988984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658368" y="6356351"/>
            <a:ext cx="6803136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464" y="1554480"/>
            <a:ext cx="2764464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5867" y="1547036"/>
            <a:ext cx="5629744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18946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6464" y="6356351"/>
            <a:ext cx="680313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6336" y="6356351"/>
            <a:ext cx="151691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Therapies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Abnormal Psychology Unit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45" y="313898"/>
            <a:ext cx="4461850" cy="631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65319" y="1286028"/>
            <a:ext cx="6631806" cy="4454411"/>
          </a:xfrm>
        </p:spPr>
        <p:txBody>
          <a:bodyPr>
            <a:normAutofit/>
          </a:bodyPr>
          <a:lstStyle/>
          <a:p>
            <a:r>
              <a:rPr lang="en-US" sz="3000" dirty="0"/>
              <a:t>Focus on client perspective, not therapist interpretation</a:t>
            </a:r>
          </a:p>
          <a:p>
            <a:pPr lvl="1"/>
            <a:r>
              <a:rPr lang="en-US" sz="2800" dirty="0"/>
              <a:t>Nondirective therapy</a:t>
            </a:r>
          </a:p>
          <a:p>
            <a:r>
              <a:rPr lang="en-US" sz="3000" dirty="0"/>
              <a:t>Encourage genuineness, acceptance, and empathy</a:t>
            </a:r>
          </a:p>
          <a:p>
            <a:r>
              <a:rPr lang="en-US" sz="3000" dirty="0"/>
              <a:t>Value in listening and empathy</a:t>
            </a:r>
          </a:p>
          <a:p>
            <a:pPr lvl="1"/>
            <a:r>
              <a:rPr lang="en-US" sz="2800" dirty="0"/>
              <a:t>Active listening: echoing, restating, seeking clarity (paraphrase, invite clarification, reflect feelings)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621" y="1554480"/>
            <a:ext cx="3573307" cy="2391878"/>
          </a:xfrm>
        </p:spPr>
        <p:txBody>
          <a:bodyPr>
            <a:noAutofit/>
          </a:bodyPr>
          <a:lstStyle/>
          <a:p>
            <a:r>
              <a:rPr lang="en-US" sz="3600" dirty="0" smtClean="0"/>
              <a:t>Client-Centered Therapy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14" y="3421375"/>
            <a:ext cx="2373145" cy="31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363040"/>
            <a:ext cx="16385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Carl Rogers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44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Therapies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Behavioral Therapy</a:t>
            </a:r>
            <a:endParaRPr lang="en-US" sz="3600" dirty="0"/>
          </a:p>
        </p:txBody>
      </p:sp>
      <p:pic>
        <p:nvPicPr>
          <p:cNvPr id="8194" name="Picture 2" descr="http://drorma.com/wp-content/uploads/2012/04/CB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94" y="2412217"/>
            <a:ext cx="34861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7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39084" y="1736405"/>
            <a:ext cx="5632704" cy="3886200"/>
          </a:xfrm>
        </p:spPr>
        <p:txBody>
          <a:bodyPr>
            <a:normAutofit/>
          </a:bodyPr>
          <a:lstStyle/>
          <a:p>
            <a:r>
              <a:rPr lang="en-US" sz="3000" dirty="0"/>
              <a:t>Utilizes learning to treat behaviors (largely phobias and sexual disorders)</a:t>
            </a:r>
          </a:p>
          <a:p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1614" y="749261"/>
            <a:ext cx="8103896" cy="2119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Behavior Therapies</a:t>
            </a:r>
            <a:endParaRPr lang="en-US" sz="3600" dirty="0"/>
          </a:p>
        </p:txBody>
      </p:sp>
      <p:pic>
        <p:nvPicPr>
          <p:cNvPr id="9218" name="Picture 2" descr="http://blog.wsd.net/jreeve/files/2010/06/behaviori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5" y="3335931"/>
            <a:ext cx="2853186" cy="33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0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09866" y="1763699"/>
            <a:ext cx="7137133" cy="4510559"/>
          </a:xfrm>
        </p:spPr>
        <p:txBody>
          <a:bodyPr>
            <a:noAutofit/>
          </a:bodyPr>
          <a:lstStyle/>
          <a:p>
            <a:r>
              <a:rPr lang="en-US" sz="3000" dirty="0"/>
              <a:t>Behaviors are conditioned responses</a:t>
            </a:r>
          </a:p>
          <a:p>
            <a:pPr lvl="1"/>
            <a:r>
              <a:rPr lang="en-US" sz="2800" dirty="0"/>
              <a:t>Bed Wetting: O.H. </a:t>
            </a:r>
            <a:r>
              <a:rPr lang="en-US" sz="2800" dirty="0" err="1"/>
              <a:t>Mowrer</a:t>
            </a:r>
            <a:endParaRPr lang="en-US" sz="2800" dirty="0"/>
          </a:p>
          <a:p>
            <a:pPr lvl="2"/>
            <a:r>
              <a:rPr lang="en-US" sz="2600" dirty="0"/>
              <a:t>When child wets bed alarm is sounded, bed wetting is cured 75% of the time</a:t>
            </a:r>
          </a:p>
          <a:p>
            <a:r>
              <a:rPr lang="en-US" sz="3000" dirty="0"/>
              <a:t>Counterconditioning</a:t>
            </a:r>
          </a:p>
          <a:p>
            <a:pPr lvl="1"/>
            <a:r>
              <a:rPr lang="en-US" sz="2800" dirty="0"/>
              <a:t>Replace fear</a:t>
            </a:r>
          </a:p>
          <a:p>
            <a:pPr lvl="1"/>
            <a:r>
              <a:rPr lang="en-US" sz="2800" dirty="0"/>
              <a:t>Two types: exposure therapy and aversive conditioning</a:t>
            </a:r>
          </a:p>
          <a:p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0325" y="148760"/>
            <a:ext cx="4078633" cy="1950720"/>
          </a:xfrm>
        </p:spPr>
        <p:txBody>
          <a:bodyPr>
            <a:noAutofit/>
          </a:bodyPr>
          <a:lstStyle/>
          <a:p>
            <a:r>
              <a:rPr lang="en-US" sz="3600" dirty="0" smtClean="0"/>
              <a:t>Classical Conditioning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/>
          <a:stretch/>
        </p:blipFill>
        <p:spPr bwMode="auto">
          <a:xfrm>
            <a:off x="613581" y="2169993"/>
            <a:ext cx="3486434" cy="301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0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74778" y="1995712"/>
            <a:ext cx="7690585" cy="4687022"/>
          </a:xfrm>
        </p:spPr>
        <p:txBody>
          <a:bodyPr>
            <a:normAutofit/>
          </a:bodyPr>
          <a:lstStyle/>
          <a:p>
            <a:r>
              <a:rPr lang="en-US" sz="3000" dirty="0"/>
              <a:t>Mary Cover Jones 1924, rabbit experiment</a:t>
            </a:r>
          </a:p>
          <a:p>
            <a:r>
              <a:rPr lang="en-US" sz="3000" dirty="0"/>
              <a:t>Therapy formalized by Joseph </a:t>
            </a:r>
            <a:r>
              <a:rPr lang="en-US" sz="3000" dirty="0" err="1"/>
              <a:t>Wolpe</a:t>
            </a:r>
            <a:endParaRPr lang="en-US" sz="3000" dirty="0"/>
          </a:p>
          <a:p>
            <a:r>
              <a:rPr lang="en-US" sz="3000" dirty="0"/>
              <a:t>Habituate with repeated exposure</a:t>
            </a:r>
          </a:p>
          <a:p>
            <a:r>
              <a:rPr lang="en-US" sz="3000" dirty="0"/>
              <a:t>Types</a:t>
            </a:r>
          </a:p>
          <a:p>
            <a:pPr lvl="1"/>
            <a:r>
              <a:rPr lang="en-US" sz="2800" dirty="0"/>
              <a:t>Systematic Desensitization</a:t>
            </a:r>
          </a:p>
          <a:p>
            <a:pPr lvl="1"/>
            <a:r>
              <a:rPr lang="en-US" sz="2800" dirty="0"/>
              <a:t>Virtual Reality Exposure Therapy</a:t>
            </a:r>
          </a:p>
          <a:p>
            <a:pPr lvl="2"/>
            <a:r>
              <a:rPr lang="en-US" sz="2600" dirty="0"/>
              <a:t>Mimic the fear causing experience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068" y="585489"/>
            <a:ext cx="3805917" cy="19828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Exposure Therapy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3" y="2396320"/>
            <a:ext cx="32557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961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445457" y="0"/>
            <a:ext cx="6432306" cy="3886200"/>
          </a:xfrm>
        </p:spPr>
        <p:txBody>
          <a:bodyPr>
            <a:noAutofit/>
          </a:bodyPr>
          <a:lstStyle/>
          <a:p>
            <a:r>
              <a:rPr lang="en-US" sz="3000" dirty="0"/>
              <a:t>You cannot be anxious and relaxed at the same time</a:t>
            </a:r>
          </a:p>
          <a:p>
            <a:r>
              <a:rPr lang="en-US" sz="3000" dirty="0"/>
              <a:t>Repeated relaxation paired with anxiety causing experience, reduces anxiety</a:t>
            </a:r>
          </a:p>
          <a:p>
            <a:r>
              <a:rPr lang="en-US" sz="3000" dirty="0"/>
              <a:t>Progressive relaxation paired with visualization of increasingly anxious events</a:t>
            </a:r>
          </a:p>
          <a:p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9377" y="1197963"/>
            <a:ext cx="5366083" cy="2143225"/>
          </a:xfrm>
        </p:spPr>
        <p:txBody>
          <a:bodyPr>
            <a:noAutofit/>
          </a:bodyPr>
          <a:lstStyle/>
          <a:p>
            <a:r>
              <a:rPr lang="en-US" sz="3600" dirty="0" smtClean="0"/>
              <a:t>Systematic Desensitization</a:t>
            </a:r>
            <a:endParaRPr lang="en-US" sz="3600" dirty="0"/>
          </a:p>
        </p:txBody>
      </p:sp>
      <p:pic>
        <p:nvPicPr>
          <p:cNvPr id="11266" name="Picture 2" descr="http://eweb.furman.edu/~einstein/general/therapy/f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26" y="3543300"/>
            <a:ext cx="73628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1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22222" y="1532979"/>
            <a:ext cx="6861529" cy="4990378"/>
          </a:xfrm>
        </p:spPr>
        <p:txBody>
          <a:bodyPr>
            <a:noAutofit/>
          </a:bodyPr>
          <a:lstStyle/>
          <a:p>
            <a:r>
              <a:rPr lang="en-US" sz="3000" dirty="0"/>
              <a:t>Substituting a negative response for a positive response to a harmful stimulus: aversion to something one should avoid</a:t>
            </a:r>
          </a:p>
          <a:p>
            <a:r>
              <a:rPr lang="en-US" sz="3000" dirty="0"/>
              <a:t>Reverse of systematic desensitization</a:t>
            </a:r>
          </a:p>
          <a:p>
            <a:r>
              <a:rPr lang="en-US" sz="3000" dirty="0"/>
              <a:t>Painting nails with bitter nail polish</a:t>
            </a:r>
          </a:p>
          <a:p>
            <a:r>
              <a:rPr lang="en-US" sz="3000" dirty="0"/>
              <a:t>Short term results, less long term results perhaps due to distinguishing</a:t>
            </a:r>
          </a:p>
          <a:p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463" y="1554480"/>
            <a:ext cx="4395537" cy="1979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Aversive Conditioning</a:t>
            </a:r>
            <a:endParaRPr lang="en-US" sz="3600" dirty="0"/>
          </a:p>
        </p:txBody>
      </p:sp>
      <p:pic>
        <p:nvPicPr>
          <p:cNvPr id="12290" name="Picture 2" descr="http://www.nail-biting.net/wp-content/uploads/2010/05/nail-biting-disease-300x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371542"/>
            <a:ext cx="2857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9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16517" r="7671" b="16071"/>
          <a:stretch/>
        </p:blipFill>
        <p:spPr bwMode="auto">
          <a:xfrm>
            <a:off x="8284857" y="4299046"/>
            <a:ext cx="3907143" cy="225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16892" y="1678675"/>
            <a:ext cx="10026315" cy="5366084"/>
          </a:xfrm>
        </p:spPr>
        <p:txBody>
          <a:bodyPr>
            <a:normAutofit fontScale="70000" lnSpcReduction="20000"/>
          </a:bodyPr>
          <a:lstStyle/>
          <a:p>
            <a:r>
              <a:rPr lang="en-US" sz="3900" dirty="0" smtClean="0"/>
              <a:t>Motivates changes in behavior through punishment and reward</a:t>
            </a:r>
          </a:p>
          <a:p>
            <a:r>
              <a:rPr lang="en-US" sz="3900" dirty="0" smtClean="0"/>
              <a:t>Useful in helping individuals suffering from schizophrenia and autism</a:t>
            </a:r>
          </a:p>
          <a:p>
            <a:pPr lvl="1"/>
            <a:r>
              <a:rPr lang="en-US" sz="3600" dirty="0" smtClean="0"/>
              <a:t>How can we modify behavior that is more conducive to daily life and more socially acceptable</a:t>
            </a:r>
          </a:p>
          <a:p>
            <a:pPr lvl="1"/>
            <a:r>
              <a:rPr lang="en-US" sz="3600" dirty="0" smtClean="0"/>
              <a:t>John Nash?</a:t>
            </a:r>
          </a:p>
          <a:p>
            <a:r>
              <a:rPr lang="en-US" sz="3900" u="sng" dirty="0" smtClean="0"/>
              <a:t>Token economy </a:t>
            </a:r>
            <a:r>
              <a:rPr lang="en-US" sz="3900" dirty="0" smtClean="0"/>
              <a:t>behavior modification</a:t>
            </a:r>
          </a:p>
          <a:p>
            <a:pPr lvl="1"/>
            <a:r>
              <a:rPr lang="en-US" sz="3600" dirty="0" smtClean="0"/>
              <a:t>Rewards desired behaviors with some kind of token</a:t>
            </a:r>
          </a:p>
          <a:p>
            <a:pPr lvl="1"/>
            <a:r>
              <a:rPr lang="en-US" sz="3600" dirty="0" smtClean="0"/>
              <a:t>Tokens can be exchanged for privileges or small prizes</a:t>
            </a:r>
          </a:p>
          <a:p>
            <a:pPr lvl="1"/>
            <a:r>
              <a:rPr lang="en-US" sz="3600" dirty="0" smtClean="0"/>
              <a:t>Orthodontist</a:t>
            </a:r>
          </a:p>
          <a:p>
            <a:pPr marL="274320" lvl="1" indent="-274320">
              <a:buFont typeface="Arial" pitchFamily="34" charset="0"/>
              <a:buChar char="•"/>
            </a:pPr>
            <a:r>
              <a:rPr lang="en-US" sz="3900" dirty="0"/>
              <a:t>Leaves us with two questions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 smtClean="0"/>
              <a:t>Is it ethical?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 smtClean="0"/>
              <a:t>What happens once we stop rewarding behavior?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611" y="255068"/>
            <a:ext cx="4094675" cy="19908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Operant Conditioning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2247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Therapies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Cognitive Therapy</a:t>
            </a:r>
            <a:endParaRPr lang="en-US" sz="3600" dirty="0"/>
          </a:p>
        </p:txBody>
      </p:sp>
      <p:pic>
        <p:nvPicPr>
          <p:cNvPr id="1026" name="Picture 2" descr="http://journeysonline.org.uk/sites/default/files/imagecache/product_full/Cognitive-graph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01" y="1858370"/>
            <a:ext cx="4999630" cy="499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9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49518" y="1487605"/>
            <a:ext cx="7360511" cy="553416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Focuses on adjusting thought processes as well as the behavior of the individual</a:t>
            </a:r>
          </a:p>
          <a:p>
            <a:r>
              <a:rPr lang="en-US" sz="3000" dirty="0" smtClean="0"/>
              <a:t>Targets feelings of self-blame and worthlessness</a:t>
            </a:r>
          </a:p>
          <a:p>
            <a:r>
              <a:rPr lang="en-US" sz="3000" dirty="0" smtClean="0"/>
              <a:t>Appear to be one of the best types for depression</a:t>
            </a:r>
          </a:p>
          <a:p>
            <a:pPr lvl="1"/>
            <a:r>
              <a:rPr lang="en-US" sz="2800" dirty="0" smtClean="0"/>
              <a:t>Self-serving bias is often missing in depression</a:t>
            </a:r>
          </a:p>
          <a:p>
            <a:r>
              <a:rPr lang="en-US" sz="3000" dirty="0" smtClean="0"/>
              <a:t>Illustrates benefits of optimistic explanatory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177" y="176057"/>
            <a:ext cx="2764464" cy="1979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does it work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2" y="1827662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sl-508-3.slc.westdc.net/~happybra/wp-content/uploads/2012/05/iStock_000016751846XSmal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22" y="4359161"/>
            <a:ext cx="2915312" cy="24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nt-Up Arrow 6"/>
          <p:cNvSpPr/>
          <p:nvPr/>
        </p:nvSpPr>
        <p:spPr>
          <a:xfrm rot="10800000" flipH="1">
            <a:off x="2743199" y="2838735"/>
            <a:ext cx="1160060" cy="1255594"/>
          </a:xfrm>
          <a:prstGeom prst="bentUpArrow">
            <a:avLst>
              <a:gd name="adj1" fmla="val 2620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20127" y="1355557"/>
            <a:ext cx="6671912" cy="5117432"/>
          </a:xfrm>
        </p:spPr>
        <p:txBody>
          <a:bodyPr>
            <a:normAutofit/>
          </a:bodyPr>
          <a:lstStyle/>
          <a:p>
            <a:pPr marL="342900" lvl="1" indent="-342900">
              <a:buChar char="•"/>
            </a:pPr>
            <a:r>
              <a:rPr lang="en-US" sz="3000" dirty="0"/>
              <a:t>Psychological Therapies</a:t>
            </a:r>
          </a:p>
          <a:p>
            <a:pPr lvl="1"/>
            <a:r>
              <a:rPr lang="en-US" sz="2800" dirty="0"/>
              <a:t>Utilized for psychological disorders (e.g. phobias)</a:t>
            </a:r>
          </a:p>
          <a:p>
            <a:pPr lvl="1"/>
            <a:r>
              <a:rPr lang="en-US" sz="2800" u="sng" dirty="0"/>
              <a:t>Psychotherapy</a:t>
            </a:r>
            <a:r>
              <a:rPr lang="en-US" sz="2800" dirty="0"/>
              <a:t>: planned emotionally charged interaction between therapist and patient</a:t>
            </a:r>
          </a:p>
          <a:p>
            <a:pPr marL="342900" lvl="1" indent="-342900">
              <a:buChar char="•"/>
            </a:pPr>
            <a:r>
              <a:rPr lang="en-US" sz="3000" dirty="0"/>
              <a:t>Biomedical Therapies</a:t>
            </a:r>
          </a:p>
          <a:p>
            <a:pPr lvl="1"/>
            <a:r>
              <a:rPr lang="en-US" sz="2800" dirty="0"/>
              <a:t>Utilized for biologically rooted maladies (e.g. schizophrenia)</a:t>
            </a:r>
          </a:p>
          <a:p>
            <a:pPr lvl="1"/>
            <a:r>
              <a:rPr lang="en-US" sz="2800" dirty="0"/>
              <a:t>Prescribed medication or procedure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632" y="1554480"/>
            <a:ext cx="3188296" cy="2391878"/>
          </a:xfrm>
        </p:spPr>
        <p:txBody>
          <a:bodyPr>
            <a:noAutofit/>
          </a:bodyPr>
          <a:lstStyle/>
          <a:p>
            <a:r>
              <a:rPr lang="en-US" sz="3600" dirty="0" smtClean="0"/>
              <a:t>Two main types of therapy</a:t>
            </a:r>
            <a:endParaRPr lang="en-US" sz="3600" dirty="0"/>
          </a:p>
        </p:txBody>
      </p:sp>
      <p:pic>
        <p:nvPicPr>
          <p:cNvPr id="2050" name="Picture 2" descr="http://advancedhealth.ca/clients/516/images/massage%20types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5429">
            <a:off x="470212" y="3333903"/>
            <a:ext cx="1099628" cy="163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881">
            <a:off x="1583519" y="3663724"/>
            <a:ext cx="2370134" cy="157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19" y="4604678"/>
            <a:ext cx="15478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drharryfisch.com/wp-content/uploads/2012/02/ptg01844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58" y="5312248"/>
            <a:ext cx="1763973" cy="11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717">
            <a:off x="1492316" y="5606704"/>
            <a:ext cx="1651632" cy="10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953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81280" y="1313324"/>
            <a:ext cx="6992021" cy="507382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Pairs changing thoughts with changing actions</a:t>
            </a:r>
          </a:p>
          <a:p>
            <a:r>
              <a:rPr lang="en-US" sz="3000" dirty="0" smtClean="0"/>
              <a:t>Helps individuals become aware of their irrational thoughts so that they can resist or modify inappropriate behaviors</a:t>
            </a:r>
          </a:p>
          <a:p>
            <a:r>
              <a:rPr lang="en-US" sz="3000" dirty="0" smtClean="0"/>
              <a:t>Often utilized for OCD</a:t>
            </a:r>
          </a:p>
          <a:p>
            <a:pPr lvl="1"/>
            <a:r>
              <a:rPr lang="en-US" sz="2800" dirty="0" smtClean="0"/>
              <a:t>John Nash?</a:t>
            </a:r>
          </a:p>
          <a:p>
            <a:r>
              <a:rPr lang="en-US" sz="3000" dirty="0" smtClean="0"/>
              <a:t>Teaches replacement behaviors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319" y="827102"/>
            <a:ext cx="3781495" cy="229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Cognitive Behavioral Therapy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3119102"/>
            <a:ext cx="4419884" cy="313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50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712794"/>
            <a:ext cx="7260608" cy="514520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Small groups, meet once a week, about 90 minutes</a:t>
            </a:r>
          </a:p>
          <a:p>
            <a:pPr lvl="1"/>
            <a:r>
              <a:rPr lang="en-US" sz="2800" dirty="0" smtClean="0"/>
              <a:t>Cognitive, behavioral, and humanistic</a:t>
            </a:r>
          </a:p>
          <a:p>
            <a:r>
              <a:rPr lang="en-US" sz="3000" dirty="0" smtClean="0"/>
              <a:t>Pros?</a:t>
            </a:r>
          </a:p>
          <a:p>
            <a:pPr lvl="1"/>
            <a:r>
              <a:rPr lang="en-US" sz="2800" dirty="0" smtClean="0"/>
              <a:t>More bang for your buck</a:t>
            </a:r>
          </a:p>
          <a:p>
            <a:pPr lvl="1"/>
            <a:r>
              <a:rPr lang="en-US" sz="2800" dirty="0" smtClean="0"/>
              <a:t>Cheaper</a:t>
            </a:r>
          </a:p>
          <a:p>
            <a:pPr lvl="1"/>
            <a:r>
              <a:rPr lang="en-US" sz="2800" dirty="0" smtClean="0"/>
              <a:t>“I am not alone!”</a:t>
            </a:r>
          </a:p>
          <a:p>
            <a:pPr lvl="1"/>
            <a:r>
              <a:rPr lang="en-US" sz="2800" dirty="0" smtClean="0"/>
              <a:t>Sense of community</a:t>
            </a:r>
          </a:p>
          <a:p>
            <a:pPr marL="274320" lvl="1" indent="-274320">
              <a:buFont typeface="Arial" pitchFamily="34" charset="0"/>
              <a:buChar char="•"/>
            </a:pPr>
            <a:r>
              <a:rPr lang="en-US" sz="3000" dirty="0"/>
              <a:t>Family </a:t>
            </a:r>
            <a:r>
              <a:rPr lang="en-US" sz="3000" dirty="0" smtClean="0"/>
              <a:t>Therapy</a:t>
            </a:r>
          </a:p>
          <a:p>
            <a:pPr lvl="1"/>
            <a:r>
              <a:rPr lang="en-US" sz="2800" dirty="0"/>
              <a:t>Views the individual’s behavior as influenced by the family</a:t>
            </a:r>
          </a:p>
          <a:p>
            <a:pPr lvl="1"/>
            <a:r>
              <a:rPr lang="en-US" sz="2800" dirty="0"/>
              <a:t>Improve communication and foster positive relationships.  Conflict resolution</a:t>
            </a:r>
          </a:p>
          <a:p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347" y="380772"/>
            <a:ext cx="3527673" cy="1979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Group Therapy</a:t>
            </a:r>
            <a:endParaRPr lang="en-US" sz="3600" dirty="0"/>
          </a:p>
        </p:txBody>
      </p:sp>
      <p:pic>
        <p:nvPicPr>
          <p:cNvPr id="4100" name="Picture 4" descr="http://lisalessingcounselor.files.wordpress.com/2010/08/0809-rick-philips-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88" y="696037"/>
            <a:ext cx="5136362" cy="428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3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9308" y="900753"/>
            <a:ext cx="11932694" cy="614831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Practiced by predominately by psychologists, social workers, nurses, and counselors</a:t>
            </a:r>
          </a:p>
          <a:p>
            <a:r>
              <a:rPr lang="en-US" sz="3000" dirty="0" smtClean="0"/>
              <a:t>Clients believe it is effective</a:t>
            </a:r>
          </a:p>
          <a:p>
            <a:r>
              <a:rPr lang="en-US" sz="3000" dirty="0" smtClean="0"/>
              <a:t>Clinicians believe it is effective</a:t>
            </a:r>
          </a:p>
          <a:p>
            <a:r>
              <a:rPr lang="en-US" sz="3000" dirty="0" smtClean="0"/>
              <a:t>Research is mixed</a:t>
            </a:r>
          </a:p>
          <a:p>
            <a:pPr lvl="1"/>
            <a:r>
              <a:rPr lang="en-US" sz="2800" dirty="0" smtClean="0"/>
              <a:t>Nonpsychotic disorders improved with therapy, but those on a waitlist for help improved at the same rate…</a:t>
            </a:r>
          </a:p>
          <a:p>
            <a:pPr lvl="1"/>
            <a:r>
              <a:rPr lang="en-US" sz="2800" dirty="0" smtClean="0"/>
              <a:t>Most research says it does help</a:t>
            </a:r>
          </a:p>
          <a:p>
            <a:pPr lvl="2"/>
            <a:r>
              <a:rPr lang="en-US" sz="2600" dirty="0"/>
              <a:t>Time does heal, but therapy </a:t>
            </a:r>
            <a:r>
              <a:rPr lang="en-US" sz="2600" dirty="0" smtClean="0"/>
              <a:t>helps</a:t>
            </a:r>
          </a:p>
          <a:p>
            <a:pPr marL="274320" lvl="2" indent="-274320"/>
            <a:r>
              <a:rPr lang="en-US" sz="3100" dirty="0"/>
              <a:t>Depends on the type of disorder</a:t>
            </a:r>
          </a:p>
          <a:p>
            <a:pPr lvl="1"/>
            <a:r>
              <a:rPr lang="en-US" sz="2800" dirty="0"/>
              <a:t>Cognitive, interpersonal, and behavior therapy=depression</a:t>
            </a:r>
          </a:p>
          <a:p>
            <a:pPr lvl="1"/>
            <a:r>
              <a:rPr lang="en-US" sz="2800" dirty="0"/>
              <a:t>Cognitive-behavioral=bulimia</a:t>
            </a:r>
          </a:p>
          <a:p>
            <a:pPr lvl="1"/>
            <a:r>
              <a:rPr lang="en-US" sz="2800" dirty="0"/>
              <a:t>Behavioral=enuresis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5594" y="191068"/>
            <a:ext cx="10713493" cy="145948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Does Psychotherapy Work?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3783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Therapies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Abnormal Psychology</a:t>
            </a:r>
            <a:endParaRPr lang="en-US" dirty="0"/>
          </a:p>
        </p:txBody>
      </p:sp>
      <p:pic>
        <p:nvPicPr>
          <p:cNvPr id="5122" name="Picture 2" descr="http://healthcentrics.net/wp-content/uploads/2011/03/alternative_therap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26" y="1992573"/>
            <a:ext cx="5142985" cy="32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mputee-coalition.org/senior_step/pain_alternative_therapie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9892">
            <a:off x="6393597" y="4558352"/>
            <a:ext cx="1634473" cy="18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ledlightlamp.com/products/reading_lamp/sun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1">
            <a:off x="10012359" y="66874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96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462818" y="484496"/>
            <a:ext cx="7861111" cy="6373504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Many types!</a:t>
            </a:r>
          </a:p>
          <a:p>
            <a:r>
              <a:rPr lang="en-US" sz="3000" dirty="0" smtClean="0"/>
              <a:t>Therapeutic Touch</a:t>
            </a:r>
          </a:p>
          <a:p>
            <a:pPr lvl="1"/>
            <a:r>
              <a:rPr lang="en-US" sz="3000" dirty="0" smtClean="0"/>
              <a:t>“push energy fields into balance”</a:t>
            </a:r>
          </a:p>
          <a:p>
            <a:pPr lvl="1"/>
            <a:r>
              <a:rPr lang="en-US" sz="3000" dirty="0" smtClean="0"/>
              <a:t>Don’t actually touch the person</a:t>
            </a:r>
          </a:p>
          <a:p>
            <a:pPr lvl="1"/>
            <a:r>
              <a:rPr lang="en-US" sz="3000" dirty="0" smtClean="0"/>
              <a:t>Validity: very low</a:t>
            </a:r>
          </a:p>
          <a:p>
            <a:pPr lvl="2"/>
            <a:r>
              <a:rPr lang="en-US" sz="3000" dirty="0" smtClean="0"/>
              <a:t>Journal of American Medical Association: human energy field doesn’t exist</a:t>
            </a:r>
          </a:p>
          <a:p>
            <a:r>
              <a:rPr lang="en-US" sz="3000" dirty="0" smtClean="0"/>
              <a:t>Light Exposure Therapy</a:t>
            </a:r>
          </a:p>
          <a:p>
            <a:pPr lvl="1"/>
            <a:r>
              <a:rPr lang="en-US" sz="3000" dirty="0" smtClean="0"/>
              <a:t>Seasonal Affective Disorder: type of depression</a:t>
            </a:r>
          </a:p>
          <a:p>
            <a:pPr lvl="1"/>
            <a:r>
              <a:rPr lang="en-US" sz="3000" dirty="0" smtClean="0"/>
              <a:t>Proven effective</a:t>
            </a:r>
          </a:p>
          <a:p>
            <a:pPr lvl="2"/>
            <a:r>
              <a:rPr lang="en-US" sz="3000" dirty="0" smtClean="0"/>
              <a:t>Melatonin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3930555" cy="1842448"/>
          </a:xfrm>
        </p:spPr>
        <p:txBody>
          <a:bodyPr>
            <a:noAutofit/>
          </a:bodyPr>
          <a:lstStyle/>
          <a:p>
            <a:r>
              <a:rPr lang="en-US" sz="3600" dirty="0" smtClean="0"/>
              <a:t>Types of Alternative Therapies</a:t>
            </a:r>
            <a:endParaRPr lang="en-US" sz="3600" dirty="0"/>
          </a:p>
        </p:txBody>
      </p:sp>
      <p:pic>
        <p:nvPicPr>
          <p:cNvPr id="6146" name="Picture 2" descr="http://www.hhcmi.com/images/healingtouch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5" y="2866029"/>
            <a:ext cx="3939048" cy="26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63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Therapies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Abnormal Psychology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024" y="1810512"/>
            <a:ext cx="4413504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16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18304" y="813816"/>
            <a:ext cx="6821424" cy="544982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1800s: Institutions were poorly equipped: bare rooms, chains, no activities</a:t>
            </a:r>
          </a:p>
          <a:p>
            <a:r>
              <a:rPr lang="en-US" sz="3000" dirty="0" smtClean="0"/>
              <a:t>Time of padded rooms, straight jackets, and cruelty</a:t>
            </a:r>
          </a:p>
          <a:p>
            <a:r>
              <a:rPr lang="en-US" sz="3000" dirty="0" smtClean="0"/>
              <a:t>Deinstitutionalization: as drugs became more available patients could leave large institutions and could be treated in the community.</a:t>
            </a:r>
          </a:p>
          <a:p>
            <a:pPr lvl="1"/>
            <a:r>
              <a:rPr lang="en-US" sz="3000" dirty="0" smtClean="0"/>
              <a:t>Problem: homeless population has exploded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8952" y="1554480"/>
            <a:ext cx="3431976" cy="1979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History of Drug Treatment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" y="3639311"/>
            <a:ext cx="3334653" cy="28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38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53328" y="1682496"/>
            <a:ext cx="5632704" cy="38862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Antipsychotic Medications</a:t>
            </a:r>
          </a:p>
          <a:p>
            <a:pPr lvl="1"/>
            <a:r>
              <a:rPr lang="en-US" sz="3000" dirty="0" smtClean="0"/>
              <a:t>Largely used for schizophrenia</a:t>
            </a:r>
          </a:p>
          <a:p>
            <a:r>
              <a:rPr lang="en-US" sz="3000" dirty="0" smtClean="0"/>
              <a:t>Antianxiety Medications</a:t>
            </a:r>
          </a:p>
          <a:p>
            <a:pPr lvl="1"/>
            <a:r>
              <a:rPr lang="en-US" sz="3000" dirty="0" smtClean="0"/>
              <a:t>Largely used for stress response</a:t>
            </a:r>
          </a:p>
          <a:p>
            <a:r>
              <a:rPr lang="en-US" sz="3000" dirty="0" smtClean="0"/>
              <a:t>Antidepressant Medications</a:t>
            </a:r>
          </a:p>
          <a:p>
            <a:pPr lvl="1"/>
            <a:r>
              <a:rPr lang="en-US" sz="3000" dirty="0" smtClean="0"/>
              <a:t>Largely used for mood disorders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1554480"/>
            <a:ext cx="3596568" cy="1979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Types of Drug Therapies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8" y="3303016"/>
            <a:ext cx="2825877" cy="188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38" y="4894326"/>
            <a:ext cx="2905890" cy="1732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895" y="3744258"/>
            <a:ext cx="2204871" cy="16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27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90928" y="0"/>
            <a:ext cx="8028432" cy="686714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Purpose</a:t>
            </a:r>
          </a:p>
          <a:p>
            <a:pPr lvl="1"/>
            <a:r>
              <a:rPr lang="en-US" sz="3000" dirty="0" smtClean="0"/>
              <a:t>Reduce delusions, direct focus away from the insignificant and towards important things</a:t>
            </a:r>
          </a:p>
          <a:p>
            <a:r>
              <a:rPr lang="en-US" sz="3000" dirty="0" smtClean="0"/>
              <a:t>How?</a:t>
            </a:r>
          </a:p>
          <a:p>
            <a:pPr lvl="1"/>
            <a:r>
              <a:rPr lang="en-US" sz="3000" dirty="0" smtClean="0"/>
              <a:t>Block dopamine (remember  high levels of dopamine are associated with schizophrenia)</a:t>
            </a:r>
          </a:p>
          <a:p>
            <a:r>
              <a:rPr lang="en-US" sz="3000" dirty="0" smtClean="0"/>
              <a:t>Example</a:t>
            </a:r>
          </a:p>
          <a:p>
            <a:pPr lvl="1"/>
            <a:r>
              <a:rPr lang="en-US" sz="3000" dirty="0" err="1" smtClean="0"/>
              <a:t>Thorazine</a:t>
            </a:r>
            <a:r>
              <a:rPr lang="en-US" sz="3000" dirty="0" smtClean="0"/>
              <a:t>: first one, still on the market, many negative side effects</a:t>
            </a:r>
          </a:p>
          <a:p>
            <a:pPr lvl="2"/>
            <a:r>
              <a:rPr lang="en-US" sz="3000" dirty="0" smtClean="0"/>
              <a:t>Tardive Dyskinesia: similar to Parkinson’s—limited muscle control</a:t>
            </a:r>
          </a:p>
          <a:p>
            <a:pPr lvl="1"/>
            <a:r>
              <a:rPr lang="en-US" sz="3000" dirty="0" err="1" smtClean="0"/>
              <a:t>Clozaril</a:t>
            </a:r>
            <a:r>
              <a:rPr lang="en-US" sz="3000" dirty="0" smtClean="0"/>
              <a:t>: considered most effective, fewer negative side effects</a:t>
            </a:r>
          </a:p>
          <a:p>
            <a:pPr lvl="1"/>
            <a:r>
              <a:rPr lang="en-US" sz="3000" dirty="0" smtClean="0"/>
              <a:t>Risperdal</a:t>
            </a:r>
          </a:p>
          <a:p>
            <a:r>
              <a:rPr lang="en-US" sz="3000" dirty="0" smtClean="0"/>
              <a:t>All very expensive and none produce a “high”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5559552"/>
            <a:ext cx="3733728" cy="197946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Antipsychotic Drugs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38" y="235458"/>
            <a:ext cx="3676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70432"/>
            <a:ext cx="7936992" cy="605332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Purpose</a:t>
            </a:r>
          </a:p>
          <a:p>
            <a:pPr lvl="1"/>
            <a:r>
              <a:rPr lang="en-US" sz="3600" dirty="0" smtClean="0"/>
              <a:t>Help individuals cope with significant stressors</a:t>
            </a:r>
          </a:p>
          <a:p>
            <a:r>
              <a:rPr lang="en-US" sz="3600" dirty="0" smtClean="0"/>
              <a:t>How?</a:t>
            </a:r>
          </a:p>
          <a:p>
            <a:pPr lvl="1"/>
            <a:r>
              <a:rPr lang="en-US" sz="3600" dirty="0" smtClean="0"/>
              <a:t>Partly by boosting GABA, which helps reduce anxiety and acts as a sedative and boosts mood</a:t>
            </a:r>
          </a:p>
          <a:p>
            <a:r>
              <a:rPr lang="en-US" sz="3600" dirty="0" smtClean="0"/>
              <a:t>Example</a:t>
            </a:r>
          </a:p>
          <a:p>
            <a:pPr lvl="1"/>
            <a:r>
              <a:rPr lang="en-US" sz="3600" dirty="0" smtClean="0"/>
              <a:t>Valium, Librium, Xanax</a:t>
            </a:r>
          </a:p>
          <a:p>
            <a:r>
              <a:rPr lang="en-US" sz="3600" dirty="0" smtClean="0"/>
              <a:t>Problems</a:t>
            </a:r>
          </a:p>
          <a:p>
            <a:pPr lvl="1"/>
            <a:r>
              <a:rPr lang="en-US" sz="3600" dirty="0" smtClean="0"/>
              <a:t>Can be habit forming and don’t solve the problem (should be used with psychotherapy)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4096" y="347472"/>
            <a:ext cx="6016752" cy="8869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Antianxiety Drugs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80" y="3631501"/>
            <a:ext cx="46101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Therapies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Psychoanalysis</a:t>
            </a:r>
            <a:endParaRPr lang="en-US" sz="3600" dirty="0"/>
          </a:p>
        </p:txBody>
      </p:sp>
      <p:pic>
        <p:nvPicPr>
          <p:cNvPr id="4098" name="Picture 2" descr="http://blogs.psychcentral.com/therapy-soup/files/2010/09/MSSPA-Cartoon-1-colo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93" y="2249978"/>
            <a:ext cx="5998998" cy="453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19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809744" y="0"/>
            <a:ext cx="7610856" cy="6922008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Purpose</a:t>
            </a:r>
          </a:p>
          <a:p>
            <a:pPr lvl="1"/>
            <a:r>
              <a:rPr lang="en-US" sz="3000" dirty="0" smtClean="0"/>
              <a:t>Treat major depression</a:t>
            </a:r>
          </a:p>
          <a:p>
            <a:r>
              <a:rPr lang="en-US" sz="3000" dirty="0" smtClean="0"/>
              <a:t>How</a:t>
            </a:r>
          </a:p>
          <a:p>
            <a:pPr lvl="1"/>
            <a:r>
              <a:rPr lang="en-US" sz="3000" dirty="0" smtClean="0"/>
              <a:t>Different types do different things</a:t>
            </a:r>
          </a:p>
          <a:p>
            <a:pPr lvl="1"/>
            <a:r>
              <a:rPr lang="en-US" sz="3000" dirty="0" smtClean="0"/>
              <a:t>Many boost serotonin</a:t>
            </a:r>
          </a:p>
          <a:p>
            <a:r>
              <a:rPr lang="en-US" sz="3000" dirty="0" smtClean="0"/>
              <a:t>Examples</a:t>
            </a:r>
          </a:p>
          <a:p>
            <a:pPr lvl="1"/>
            <a:r>
              <a:rPr lang="en-US" sz="3000" dirty="0" smtClean="0"/>
              <a:t>Prozac, Zoloft, Paxil</a:t>
            </a:r>
          </a:p>
          <a:p>
            <a:pPr lvl="2"/>
            <a:r>
              <a:rPr lang="en-US" sz="3000" dirty="0" smtClean="0"/>
              <a:t>Selective serotonin reuptake inhibitors</a:t>
            </a:r>
          </a:p>
          <a:p>
            <a:pPr lvl="1"/>
            <a:r>
              <a:rPr lang="en-US" sz="2900" dirty="0"/>
              <a:t>Lithium </a:t>
            </a:r>
            <a:r>
              <a:rPr lang="en-US" sz="2900" dirty="0" smtClean="0"/>
              <a:t>drugs</a:t>
            </a:r>
          </a:p>
          <a:p>
            <a:pPr lvl="2"/>
            <a:r>
              <a:rPr lang="en-US" sz="2900" dirty="0" smtClean="0"/>
              <a:t>Used for treatment of bipolar disorders</a:t>
            </a:r>
            <a:endParaRPr lang="en-US" sz="2900" dirty="0"/>
          </a:p>
          <a:p>
            <a:r>
              <a:rPr lang="en-US" sz="3000" dirty="0" smtClean="0"/>
              <a:t>Accounts for $6 billion of prescription medication (1999!)</a:t>
            </a:r>
          </a:p>
          <a:p>
            <a:r>
              <a:rPr lang="en-US" sz="3000" dirty="0" smtClean="0"/>
              <a:t>Usually require about a month to see any changes</a:t>
            </a:r>
          </a:p>
          <a:p>
            <a:r>
              <a:rPr lang="en-US" sz="3000" dirty="0" smtClean="0"/>
              <a:t>Can be correlated with  suicidal thoughts</a:t>
            </a:r>
          </a:p>
          <a:p>
            <a:r>
              <a:rPr lang="en-US" sz="3000" dirty="0" smtClean="0"/>
              <a:t>Effective?</a:t>
            </a:r>
          </a:p>
          <a:p>
            <a:pPr lvl="1"/>
            <a:r>
              <a:rPr lang="en-US" sz="3000" dirty="0" smtClean="0"/>
              <a:t>Depression is naturally cyclical</a:t>
            </a:r>
          </a:p>
          <a:p>
            <a:pPr lvl="1"/>
            <a:r>
              <a:rPr lang="en-US" sz="3000" dirty="0" smtClean="0"/>
              <a:t>High rates of placebo effect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6616"/>
            <a:ext cx="5120640" cy="1979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Antidepressant Drugs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710499"/>
            <a:ext cx="42672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01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938528"/>
            <a:ext cx="12192000" cy="491947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Passing electric current through the brain until convulsion is produced</a:t>
            </a:r>
          </a:p>
          <a:p>
            <a:r>
              <a:rPr lang="en-US" sz="3000" dirty="0" smtClean="0"/>
              <a:t>Began in Europe in the early 1900s</a:t>
            </a:r>
          </a:p>
          <a:p>
            <a:r>
              <a:rPr lang="en-US" sz="3000" dirty="0" smtClean="0"/>
              <a:t>Showed to be effective in treating depression</a:t>
            </a:r>
          </a:p>
          <a:p>
            <a:pPr lvl="1"/>
            <a:r>
              <a:rPr lang="en-US" sz="3000" dirty="0" smtClean="0"/>
              <a:t>3x/</a:t>
            </a:r>
            <a:r>
              <a:rPr lang="en-US" sz="3000" dirty="0" err="1" smtClean="0"/>
              <a:t>wk</a:t>
            </a:r>
            <a:r>
              <a:rPr lang="en-US" sz="3000" dirty="0" smtClean="0"/>
              <a:t>, for 2-4 weeks</a:t>
            </a:r>
          </a:p>
          <a:p>
            <a:pPr lvl="1"/>
            <a:r>
              <a:rPr lang="en-US" sz="3000" dirty="0" smtClean="0"/>
              <a:t>Side effects: soreness, broken bones, memory loss/disruption, no long term brain damage found</a:t>
            </a:r>
          </a:p>
          <a:p>
            <a:pPr lvl="1"/>
            <a:r>
              <a:rPr lang="en-US" sz="3000" dirty="0" smtClean="0"/>
              <a:t>Modern adaptations involve muscle relaxers and </a:t>
            </a:r>
            <a:r>
              <a:rPr lang="en-US" sz="3000" dirty="0" err="1" smtClean="0"/>
              <a:t>sedatitves</a:t>
            </a:r>
            <a:endParaRPr lang="en-US" sz="3000" dirty="0" smtClean="0"/>
          </a:p>
          <a:p>
            <a:r>
              <a:rPr lang="en-US" sz="3000" dirty="0" smtClean="0"/>
              <a:t>Why?</a:t>
            </a:r>
          </a:p>
          <a:p>
            <a:pPr lvl="1"/>
            <a:r>
              <a:rPr lang="en-US" sz="3000" dirty="0" smtClean="0"/>
              <a:t>We don’t really know?</a:t>
            </a:r>
          </a:p>
          <a:p>
            <a:pPr lvl="1"/>
            <a:r>
              <a:rPr lang="en-US" sz="3000" dirty="0" smtClean="0"/>
              <a:t>Jolt of neurotransmitters</a:t>
            </a:r>
          </a:p>
          <a:p>
            <a:pPr marL="274320" lvl="1" indent="-274320">
              <a:buFont typeface="Arial" pitchFamily="34" charset="0"/>
              <a:buChar char="•"/>
            </a:pPr>
            <a:r>
              <a:rPr lang="en-US" sz="3100" dirty="0"/>
              <a:t>Repetitive </a:t>
            </a:r>
            <a:r>
              <a:rPr lang="en-US" sz="3100" dirty="0" err="1"/>
              <a:t>transcranial</a:t>
            </a:r>
            <a:r>
              <a:rPr lang="en-US" sz="3100" dirty="0"/>
              <a:t> magnetic stimulation (</a:t>
            </a:r>
            <a:r>
              <a:rPr lang="en-US" sz="3100" dirty="0" err="1"/>
              <a:t>rTMS</a:t>
            </a:r>
            <a:r>
              <a:rPr lang="en-US" sz="3100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024" y="448056"/>
            <a:ext cx="6126480" cy="14904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Electroconvulsive Therapy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623" y="151950"/>
            <a:ext cx="2798445" cy="178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66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393192"/>
            <a:ext cx="7333488" cy="646480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Lobotomy: goal disconnect frontal lobe from limbic system or “emotional center”</a:t>
            </a:r>
          </a:p>
          <a:p>
            <a:pPr lvl="1"/>
            <a:r>
              <a:rPr lang="en-US" sz="3000" dirty="0" smtClean="0"/>
              <a:t>How? Icepick-like tool, through the eye socket, swing tool to cut at the base of the lobe</a:t>
            </a:r>
          </a:p>
          <a:p>
            <a:pPr lvl="1"/>
            <a:r>
              <a:rPr lang="en-US" sz="3000" dirty="0" smtClean="0"/>
              <a:t>Only to be used in severe situations</a:t>
            </a:r>
          </a:p>
          <a:p>
            <a:pPr lvl="1"/>
            <a:r>
              <a:rPr lang="en-US" sz="3000" dirty="0" smtClean="0"/>
              <a:t>Often reduced patients to an unmotivated immature state and all they did was sit and stare into space</a:t>
            </a:r>
          </a:p>
          <a:p>
            <a:r>
              <a:rPr lang="en-US" sz="3000" dirty="0" smtClean="0"/>
              <a:t>Lesions: destroy small sections of the brain to control seizures or severe OCD</a:t>
            </a:r>
          </a:p>
          <a:p>
            <a:r>
              <a:rPr lang="en-US" sz="3000" dirty="0" smtClean="0"/>
              <a:t>Not often used because it is permanent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8367" y="896112"/>
            <a:ext cx="4922448" cy="15771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Psychosurgery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529" y="3593592"/>
            <a:ext cx="25241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4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205902" y="2255020"/>
            <a:ext cx="7137133" cy="4093464"/>
          </a:xfrm>
        </p:spPr>
        <p:txBody>
          <a:bodyPr/>
          <a:lstStyle/>
          <a:p>
            <a:r>
              <a:rPr lang="en-US" sz="3000" dirty="0"/>
              <a:t>Freudian theory</a:t>
            </a:r>
          </a:p>
          <a:p>
            <a:r>
              <a:rPr lang="en-US" sz="3000" dirty="0"/>
              <a:t>Principles of theory</a:t>
            </a:r>
          </a:p>
          <a:p>
            <a:pPr lvl="1"/>
            <a:r>
              <a:rPr lang="en-US" sz="2800" dirty="0"/>
              <a:t>Problems are fueled by childhood repressions</a:t>
            </a:r>
          </a:p>
          <a:p>
            <a:r>
              <a:rPr lang="en-US" sz="3000" dirty="0"/>
              <a:t>Goal: to surface these repressed conflicts, so that the patient can deal with them.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74368" y="866824"/>
            <a:ext cx="5229726" cy="811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Psychoanalysis</a:t>
            </a:r>
            <a:endParaRPr lang="en-US" sz="3600" dirty="0"/>
          </a:p>
        </p:txBody>
      </p:sp>
      <p:pic>
        <p:nvPicPr>
          <p:cNvPr id="3074" name="Picture 2" descr="http://www.savagechickens.com/images/chickencou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797192"/>
            <a:ext cx="5121327" cy="53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1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5747" y="1545336"/>
            <a:ext cx="9575533" cy="4727128"/>
          </a:xfrm>
        </p:spPr>
        <p:txBody>
          <a:bodyPr>
            <a:normAutofit/>
          </a:bodyPr>
          <a:lstStyle/>
          <a:p>
            <a:r>
              <a:rPr lang="en-US" sz="3000" dirty="0"/>
              <a:t>Free Association</a:t>
            </a:r>
          </a:p>
          <a:p>
            <a:pPr lvl="1"/>
            <a:r>
              <a:rPr lang="en-US" sz="2800" dirty="0"/>
              <a:t>Patient says aloud whatever comes to mind without filtering</a:t>
            </a:r>
          </a:p>
          <a:p>
            <a:pPr lvl="1"/>
            <a:r>
              <a:rPr lang="en-US" sz="2800" dirty="0"/>
              <a:t>Blocks to free association are called resistance</a:t>
            </a:r>
          </a:p>
          <a:p>
            <a:pPr lvl="1"/>
            <a:r>
              <a:rPr lang="en-US" sz="2800" dirty="0"/>
              <a:t>Psychologists interpret resistance to provide meaning</a:t>
            </a:r>
          </a:p>
          <a:p>
            <a:r>
              <a:rPr lang="en-US" sz="3000" dirty="0"/>
              <a:t>Dream analysis</a:t>
            </a:r>
          </a:p>
          <a:p>
            <a:r>
              <a:rPr lang="en-US" sz="3000" dirty="0"/>
              <a:t>Transference: projecting feelings towards important people in one’s childhood onto a therapist</a:t>
            </a:r>
          </a:p>
          <a:p>
            <a:pPr lvl="1"/>
            <a:r>
              <a:rPr lang="en-US" sz="2800" dirty="0"/>
              <a:t>Insight into current relationships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580" y="271112"/>
            <a:ext cx="6634694" cy="1979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Methods of Psychoanalysis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72" y="224297"/>
            <a:ext cx="2183643" cy="328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0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79050" y="2378208"/>
            <a:ext cx="5632704" cy="3886200"/>
          </a:xfrm>
        </p:spPr>
        <p:txBody>
          <a:bodyPr/>
          <a:lstStyle/>
          <a:p>
            <a:r>
              <a:rPr lang="en-US" sz="3000" dirty="0"/>
              <a:t>Not empirical: cannot be proven or disproven</a:t>
            </a:r>
          </a:p>
          <a:p>
            <a:r>
              <a:rPr lang="en-US" sz="3000" dirty="0"/>
              <a:t>Therapy not science</a:t>
            </a:r>
          </a:p>
          <a:p>
            <a:r>
              <a:rPr lang="en-US" sz="3000" dirty="0"/>
              <a:t>Lengthy (several years, several sessions per week)</a:t>
            </a:r>
          </a:p>
          <a:p>
            <a:r>
              <a:rPr lang="en-US" sz="3000" dirty="0"/>
              <a:t>Expensive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2450" y="548856"/>
            <a:ext cx="7204189" cy="1979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Problems with Psychoanalysis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73" y="129653"/>
            <a:ext cx="386345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neoneocon.com/wp-content/uploads/2009/01/therapistc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03" y="3136283"/>
            <a:ext cx="36290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4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81836" y="1753763"/>
            <a:ext cx="8813533" cy="4967759"/>
          </a:xfrm>
        </p:spPr>
        <p:txBody>
          <a:bodyPr>
            <a:normAutofit/>
          </a:bodyPr>
          <a:lstStyle/>
          <a:p>
            <a:r>
              <a:rPr lang="en-US" sz="3000" dirty="0"/>
              <a:t>Look for themes across important relationships</a:t>
            </a:r>
          </a:p>
          <a:p>
            <a:r>
              <a:rPr lang="en-US" sz="3000" dirty="0"/>
              <a:t>Different from psychoanalysis</a:t>
            </a:r>
          </a:p>
          <a:p>
            <a:pPr lvl="1"/>
            <a:r>
              <a:rPr lang="en-US" sz="2800" dirty="0"/>
              <a:t>Converse face-to-face</a:t>
            </a:r>
          </a:p>
          <a:p>
            <a:pPr lvl="1"/>
            <a:r>
              <a:rPr lang="en-US" sz="2800" dirty="0"/>
              <a:t>Less frequent</a:t>
            </a:r>
          </a:p>
          <a:p>
            <a:r>
              <a:rPr lang="en-US" sz="3000" dirty="0"/>
              <a:t>Encourages insight</a:t>
            </a:r>
          </a:p>
          <a:p>
            <a:r>
              <a:rPr lang="en-US" sz="3000" dirty="0"/>
              <a:t>Interpersonal psychotherapy</a:t>
            </a:r>
          </a:p>
          <a:p>
            <a:pPr lvl="1"/>
            <a:r>
              <a:rPr lang="en-US" sz="2800" dirty="0"/>
              <a:t>Effective in treating depression</a:t>
            </a:r>
          </a:p>
          <a:p>
            <a:pPr lvl="1"/>
            <a:r>
              <a:rPr lang="en-US" sz="2800" dirty="0"/>
              <a:t>Goal: Symptom relief, not personality change</a:t>
            </a:r>
          </a:p>
          <a:p>
            <a:pPr lvl="1"/>
            <a:r>
              <a:rPr lang="en-US" sz="2800" dirty="0"/>
              <a:t>Focus on root cause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526" y="654926"/>
            <a:ext cx="5317958" cy="19186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Psychodynamics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79" y="404812"/>
            <a:ext cx="2780748" cy="21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57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Therapies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Humanistic Therapy</a:t>
            </a:r>
            <a:endParaRPr lang="en-US" sz="3600" dirty="0"/>
          </a:p>
        </p:txBody>
      </p:sp>
      <p:pic>
        <p:nvPicPr>
          <p:cNvPr id="6146" name="Picture 2" descr="http://www.mrbakerrocks.info/IMAGES/huma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82" y="2432450"/>
            <a:ext cx="5198720" cy="43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2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12442" y="1234524"/>
            <a:ext cx="8179558" cy="5623476"/>
          </a:xfrm>
        </p:spPr>
        <p:txBody>
          <a:bodyPr>
            <a:normAutofit/>
          </a:bodyPr>
          <a:lstStyle/>
          <a:p>
            <a:r>
              <a:rPr lang="en-US" sz="3000" dirty="0"/>
              <a:t>Emphasize people’s potential for self-fulfillment.</a:t>
            </a:r>
          </a:p>
          <a:p>
            <a:r>
              <a:rPr lang="en-US" sz="3000" dirty="0"/>
              <a:t>Grow in self-awareness and self-acceptance.</a:t>
            </a:r>
          </a:p>
          <a:p>
            <a:r>
              <a:rPr lang="en-US" sz="3000" dirty="0"/>
              <a:t>Focus</a:t>
            </a:r>
          </a:p>
          <a:p>
            <a:pPr lvl="1"/>
            <a:r>
              <a:rPr lang="en-US" sz="2800" dirty="0"/>
              <a:t>Present and future (not past)</a:t>
            </a:r>
          </a:p>
          <a:p>
            <a:pPr lvl="1"/>
            <a:r>
              <a:rPr lang="en-US" sz="2800" dirty="0"/>
              <a:t>Conscious (not unconscious)</a:t>
            </a:r>
          </a:p>
          <a:p>
            <a:pPr lvl="1"/>
            <a:r>
              <a:rPr lang="en-US" sz="2800" dirty="0"/>
              <a:t>Taking responsibility (no hidden determinates)</a:t>
            </a:r>
          </a:p>
          <a:p>
            <a:pPr lvl="1"/>
            <a:r>
              <a:rPr lang="en-US" sz="2800" dirty="0"/>
              <a:t>Promoting growth (clients not patients)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370" y="1435649"/>
            <a:ext cx="3188296" cy="1961820"/>
          </a:xfrm>
        </p:spPr>
        <p:txBody>
          <a:bodyPr/>
          <a:lstStyle/>
          <a:p>
            <a:r>
              <a:rPr lang="en-US" sz="3600" dirty="0" smtClean="0"/>
              <a:t>Humanism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t="5968"/>
          <a:stretch/>
        </p:blipFill>
        <p:spPr bwMode="auto">
          <a:xfrm>
            <a:off x="302524" y="2367208"/>
            <a:ext cx="3436962" cy="367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00248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1121</TotalTime>
  <Words>1213</Words>
  <Application>Microsoft Office PowerPoint</Application>
  <PresentationFormat>Custom</PresentationFormat>
  <Paragraphs>215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Tradeshow</vt:lpstr>
      <vt:lpstr>Therapies</vt:lpstr>
      <vt:lpstr>Two main types of therapy</vt:lpstr>
      <vt:lpstr>Psychological Therapies</vt:lpstr>
      <vt:lpstr>Psychoanalysis</vt:lpstr>
      <vt:lpstr>Methods of Psychoanalysis</vt:lpstr>
      <vt:lpstr>Problems with Psychoanalysis</vt:lpstr>
      <vt:lpstr>Psychodynamics</vt:lpstr>
      <vt:lpstr>Psychological Therapies</vt:lpstr>
      <vt:lpstr>Humanism</vt:lpstr>
      <vt:lpstr>Client-Centered Therapy</vt:lpstr>
      <vt:lpstr>Psychological Therapies</vt:lpstr>
      <vt:lpstr>Behavior Therapies</vt:lpstr>
      <vt:lpstr>Classical Conditioning</vt:lpstr>
      <vt:lpstr>Exposure Therapy</vt:lpstr>
      <vt:lpstr>Systematic Desensitization</vt:lpstr>
      <vt:lpstr>Aversive Conditioning</vt:lpstr>
      <vt:lpstr>Operant Conditioning</vt:lpstr>
      <vt:lpstr>Psychological Therapies</vt:lpstr>
      <vt:lpstr>How does it work</vt:lpstr>
      <vt:lpstr>Cognitive Behavioral Therapy</vt:lpstr>
      <vt:lpstr>Group Therapy</vt:lpstr>
      <vt:lpstr>Does Psychotherapy Work?</vt:lpstr>
      <vt:lpstr>Alternative Therapies</vt:lpstr>
      <vt:lpstr>Types of Alternative Therapies</vt:lpstr>
      <vt:lpstr>Biomedical Therapies</vt:lpstr>
      <vt:lpstr>History of Drug Treatment</vt:lpstr>
      <vt:lpstr>Types of Drug Therapies</vt:lpstr>
      <vt:lpstr>Antipsychotic Drugs</vt:lpstr>
      <vt:lpstr>Antianxiety Drugs</vt:lpstr>
      <vt:lpstr>Antidepressant Drugs</vt:lpstr>
      <vt:lpstr>Electroconvulsive Therapy</vt:lpstr>
      <vt:lpstr>Psychosurgery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Therapies</dc:title>
  <dc:creator>Giola, Stephanie</dc:creator>
  <cp:lastModifiedBy>Giola, Stephanie</cp:lastModifiedBy>
  <cp:revision>29</cp:revision>
  <dcterms:created xsi:type="dcterms:W3CDTF">2012-07-27T01:16:44Z</dcterms:created>
  <dcterms:modified xsi:type="dcterms:W3CDTF">2014-04-30T18:49:35Z</dcterms:modified>
</cp:coreProperties>
</file>