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62" r:id="rId2"/>
    <p:sldId id="260" r:id="rId3"/>
    <p:sldId id="259" r:id="rId4"/>
    <p:sldId id="258" r:id="rId5"/>
    <p:sldId id="263" r:id="rId6"/>
    <p:sldId id="264" r:id="rId7"/>
    <p:sldId id="266" r:id="rId8"/>
    <p:sldId id="257" r:id="rId9"/>
    <p:sldId id="256" r:id="rId10"/>
    <p:sldId id="26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D0ED51-3426-4371-9E8A-F548E14C8FCB}" type="datetimeFigureOut">
              <a:rPr lang="en-US" smtClean="0"/>
              <a:t>9/26/2013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39CD91-14D5-43A4-ABBF-2D3F4E9AD639}" type="slidenum">
              <a:rPr lang="en-US" smtClean="0"/>
              <a:t>‹#›</a:t>
            </a:fld>
            <a:endParaRPr lang="en-US"/>
          </a:p>
        </p:txBody>
      </p:sp>
    </p:spTree>
    <p:extLst>
      <p:ext uri="{BB962C8B-B14F-4D97-AF65-F5344CB8AC3E}">
        <p14:creationId xmlns:p14="http://schemas.microsoft.com/office/powerpoint/2010/main" val="3987932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dsholder til diasbillede 1"/>
          <p:cNvSpPr>
            <a:spLocks noGrp="1" noRot="1" noChangeAspect="1" noTextEdit="1"/>
          </p:cNvSpPr>
          <p:nvPr>
            <p:ph type="sldImg"/>
          </p:nvPr>
        </p:nvSpPr>
        <p:spPr bwMode="auto">
          <a:noFill/>
          <a:ln>
            <a:solidFill>
              <a:srgbClr val="000000"/>
            </a:solidFill>
            <a:miter lim="800000"/>
            <a:headEnd/>
            <a:tailEnd/>
          </a:ln>
        </p:spPr>
      </p:sp>
      <p:sp>
        <p:nvSpPr>
          <p:cNvPr id="17411" name="Pladsholder til noter 2"/>
          <p:cNvSpPr>
            <a:spLocks noGrp="1"/>
          </p:cNvSpPr>
          <p:nvPr>
            <p:ph type="body" idx="1"/>
          </p:nvPr>
        </p:nvSpPr>
        <p:spPr bwMode="auto">
          <a:noFill/>
        </p:spPr>
        <p:txBody>
          <a:bodyPr/>
          <a:lstStyle/>
          <a:p>
            <a:pPr eaLnBrk="1" hangingPunct="1">
              <a:spcBef>
                <a:spcPct val="0"/>
              </a:spcBef>
            </a:pPr>
            <a:endParaRPr lang="en-US" smtClean="0">
              <a:ea typeface="ＭＳ Ｐゴシック" pitchFamily="-109" charset="-128"/>
            </a:endParaRPr>
          </a:p>
        </p:txBody>
      </p:sp>
      <p:sp>
        <p:nvSpPr>
          <p:cNvPr id="17412" name="Pladsholder til diasnummer 3"/>
          <p:cNvSpPr>
            <a:spLocks noGrp="1"/>
          </p:cNvSpPr>
          <p:nvPr>
            <p:ph type="sldNum" sz="quarter" idx="5"/>
          </p:nvPr>
        </p:nvSpPr>
        <p:spPr bwMode="auto">
          <a:noFill/>
          <a:ln>
            <a:miter lim="800000"/>
            <a:headEnd/>
            <a:tailEnd/>
          </a:ln>
        </p:spPr>
        <p:txBody>
          <a:bodyPr/>
          <a:lstStyle/>
          <a:p>
            <a:fld id="{EFFA387D-AD49-4285-A405-275C686173B3}" type="slidenum">
              <a:rPr lang="da-DK" smtClean="0"/>
              <a:pPr/>
              <a:t>7</a:t>
            </a:fld>
            <a:endParaRPr lang="da-DK" smtClean="0"/>
          </a:p>
        </p:txBody>
      </p:sp>
    </p:spTree>
    <p:extLst>
      <p:ext uri="{BB962C8B-B14F-4D97-AF65-F5344CB8AC3E}">
        <p14:creationId xmlns:p14="http://schemas.microsoft.com/office/powerpoint/2010/main" val="1047754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2C347A0E-424C-4F47-A096-B8BA804DE8DD}" type="datetimeFigureOut">
              <a:rPr lang="en-US" smtClean="0"/>
              <a:pPr/>
              <a:t>9/26/2013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1279DA98-667E-4E68-8298-900D3F5EC76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347A0E-424C-4F47-A096-B8BA804DE8DD}" type="datetimeFigureOut">
              <a:rPr lang="en-US" smtClean="0"/>
              <a:pPr/>
              <a:t>9/26/2013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279DA98-667E-4E68-8298-900D3F5EC7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347A0E-424C-4F47-A096-B8BA804DE8DD}" type="datetimeFigureOut">
              <a:rPr lang="en-US" smtClean="0"/>
              <a:pPr/>
              <a:t>9/26/2013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279DA98-667E-4E68-8298-900D3F5EC76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347A0E-424C-4F47-A096-B8BA804DE8DD}" type="datetimeFigureOut">
              <a:rPr lang="en-US" smtClean="0"/>
              <a:pPr/>
              <a:t>9/26/2013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279DA98-667E-4E68-8298-900D3F5EC76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C347A0E-424C-4F47-A096-B8BA804DE8DD}" type="datetimeFigureOut">
              <a:rPr lang="en-US" smtClean="0"/>
              <a:pPr/>
              <a:t>9/26/2013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279DA98-667E-4E68-8298-900D3F5EC76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C347A0E-424C-4F47-A096-B8BA804DE8DD}" type="datetimeFigureOut">
              <a:rPr lang="en-US" smtClean="0"/>
              <a:pPr/>
              <a:t>9/26/2013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279DA98-667E-4E68-8298-900D3F5EC76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C347A0E-424C-4F47-A096-B8BA804DE8DD}" type="datetimeFigureOut">
              <a:rPr lang="en-US" smtClean="0"/>
              <a:pPr/>
              <a:t>9/26/2013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279DA98-667E-4E68-8298-900D3F5EC76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C347A0E-424C-4F47-A096-B8BA804DE8DD}" type="datetimeFigureOut">
              <a:rPr lang="en-US" smtClean="0"/>
              <a:pPr/>
              <a:t>9/26/2013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279DA98-667E-4E68-8298-900D3F5EC7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2C347A0E-424C-4F47-A096-B8BA804DE8DD}" type="datetimeFigureOut">
              <a:rPr lang="en-US" smtClean="0"/>
              <a:pPr/>
              <a:t>9/26/2013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279DA98-667E-4E68-8298-900D3F5EC7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C347A0E-424C-4F47-A096-B8BA804DE8DD}" type="datetimeFigureOut">
              <a:rPr lang="en-US" smtClean="0"/>
              <a:pPr/>
              <a:t>9/26/2013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279DA98-667E-4E68-8298-900D3F5EC7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C347A0E-424C-4F47-A096-B8BA804DE8DD}" type="datetimeFigureOut">
              <a:rPr lang="en-US" smtClean="0"/>
              <a:pPr/>
              <a:t>9/26/2013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279DA98-667E-4E68-8298-900D3F5EC761}"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C347A0E-424C-4F47-A096-B8BA804DE8DD}" type="datetimeFigureOut">
              <a:rPr lang="en-US" smtClean="0"/>
              <a:pPr/>
              <a:t>9/26/2013</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279DA98-667E-4E68-8298-900D3F5EC76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www.google.com/url?sa=i&amp;rct=j&amp;q=&amp;esrc=s&amp;frm=1&amp;source=images&amp;cd=&amp;cad=rja&amp;docid=3XtsvELWlW1nfM&amp;tbnid=N8spUvZXh91uEM:&amp;ved=0CAUQjRw&amp;url=http://www.historyforkids.org/learn/greeks/history/alexander.htm&amp;ei=-aREUqiFEsG7igLm4YD4Dw&amp;bvm=bv.53217764,d.cGE&amp;psig=AFQjCNEqpY_ZP-XerGWXPwHfdZaF0_5kiA&amp;ust=1380316757988712" TargetMode="External"/><Relationship Id="rId18" Type="http://schemas.openxmlformats.org/officeDocument/2006/relationships/image" Target="../media/image16.jpeg"/><Relationship Id="rId3" Type="http://schemas.openxmlformats.org/officeDocument/2006/relationships/hyperlink" Target="http://www.google.com/url?sa=i&amp;rct=j&amp;q=&amp;esrc=s&amp;frm=1&amp;source=images&amp;cd=&amp;cad=rja&amp;docid=swV2RpwWOcZhkM&amp;tbnid=yWJ_7hh2hNorIM:&amp;ved=0CAUQjRw&amp;url=http://www.spentaproductions.com/cyruspreview.htm&amp;ei=r1REUta-GKmliQKAioGQCw&amp;bvm=bv.53217764,d.cGE&amp;psig=AFQjCNFCreIeF3507qYAseOpmxZ2BR5w-w&amp;ust=1380296233592004" TargetMode="External"/><Relationship Id="rId7" Type="http://schemas.openxmlformats.org/officeDocument/2006/relationships/hyperlink" Target="http://www.google.com/url?sa=i&amp;rct=j&amp;q=&amp;esrc=s&amp;frm=1&amp;source=images&amp;cd=&amp;cad=rja&amp;docid=euHF81WE0lc5wM&amp;tbnid=XC9GpBVEzZfDWM:&amp;ved=0CAUQjRw&amp;url=http://www.s9.com/Biography/Cambyses-II&amp;ei=DGJEUrLZMIKdigK6poH4Bw&amp;bvm=bv.53217764,d.cGE&amp;psig=AFQjCNHX0lZ-OnddV_l3cxG7EXGhCYNJvg&amp;ust=1380299635059892" TargetMode="External"/><Relationship Id="rId12" Type="http://schemas.openxmlformats.org/officeDocument/2006/relationships/image" Target="../media/image13.gif"/><Relationship Id="rId17" Type="http://schemas.openxmlformats.org/officeDocument/2006/relationships/hyperlink" Target="http://www.google.com/url?sa=i&amp;rct=j&amp;q=&amp;esrc=s&amp;frm=1&amp;source=images&amp;cd=&amp;cad=rja&amp;docid=PMSu95kV8Wn7TM&amp;tbnid=xyLj_hzm6pHTqM:&amp;ved=0CAUQjRw&amp;url=http://en.wikipedia.org/wiki/Darius_III&amp;ei=nadEUrD3N4XJigLPkIHwAg&amp;bvm=bv.53217764,d.cGE&amp;psig=AFQjCNEEbg3A4fs9O2JqAk_x5YGyf474LQ&amp;ust=1380317434309453" TargetMode="External"/><Relationship Id="rId2" Type="http://schemas.openxmlformats.org/officeDocument/2006/relationships/notesSlide" Target="../notesSlides/notesSlide1.xml"/><Relationship Id="rId16" Type="http://schemas.openxmlformats.org/officeDocument/2006/relationships/image" Target="../media/image15.jpeg"/><Relationship Id="rId20"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9.gif"/><Relationship Id="rId11" Type="http://schemas.openxmlformats.org/officeDocument/2006/relationships/image" Target="../media/image12.png"/><Relationship Id="rId5" Type="http://schemas.openxmlformats.org/officeDocument/2006/relationships/hyperlink" Target="http://www.google.com/url?sa=i&amp;rct=j&amp;q=&amp;esrc=s&amp;frm=1&amp;source=images&amp;cd=&amp;cad=rja&amp;docid=qTaB7dTUPYjAhM&amp;tbnid=NDWOd-n8Fq5EEM:&amp;ved=0CAUQjRw&amp;url=http://joseph_berrigan.tripod.com/ancientbabylon/id19.html&amp;ei=mmBEUvjqCYSoiALM3YHoDw&amp;bvm=bv.53217764,d.cGE&amp;psig=AFQjCNFKcNwoqJ_4cpMfI2npOUyK0n1Omw&amp;ust=1380299157434766" TargetMode="External"/><Relationship Id="rId15" Type="http://schemas.openxmlformats.org/officeDocument/2006/relationships/hyperlink" Target="http://www.google.com/url?sa=i&amp;rct=j&amp;q=&amp;esrc=s&amp;frm=1&amp;source=images&amp;cd=&amp;cad=rja&amp;docid=jZmaA0WxTFofcM&amp;tbnid=KTn-r1zFdEj-GM:&amp;ved=0CAUQjRw&amp;url=http://www.answers.com/topic/artaxerxes-i-of-persia&amp;ei=IadEUpjcA6GpigKY3ICIBg&amp;bvm=bv.53217764,d.cGE&amp;psig=AFQjCNESiipOF9LF5oSXfJUR6KfKGnWagg&amp;ust=1380317288664537" TargetMode="External"/><Relationship Id="rId10" Type="http://schemas.openxmlformats.org/officeDocument/2006/relationships/image" Target="../media/image11.jpeg"/><Relationship Id="rId19" Type="http://schemas.openxmlformats.org/officeDocument/2006/relationships/hyperlink" Target="http://www.google.com/url?sa=i&amp;rct=j&amp;q=&amp;esrc=s&amp;frm=1&amp;source=images&amp;cd=&amp;cad=rja&amp;docid=L1SfE11uaXOFWM&amp;tbnid=_vfo8UH6X-oJFM:&amp;ved=0CAUQjRw&amp;url=http://www.istockphoto.com/stock-photo-19137897-nehemiah-asks-artaxerxes.php&amp;ei=A6hEUurALIaOigLouoD4Aw&amp;bvm=bv.53217764,d.cGE&amp;psig=AFQjCNFYkIA2ZPrN_yX9ydTKfvLDjPYW7A&amp;ust=1380317545487021" TargetMode="External"/><Relationship Id="rId4" Type="http://schemas.openxmlformats.org/officeDocument/2006/relationships/image" Target="../media/image8.jpeg"/><Relationship Id="rId9" Type="http://schemas.openxmlformats.org/officeDocument/2006/relationships/hyperlink" Target="http://www.google.com/url?sa=i&amp;rct=j&amp;q=&amp;esrc=s&amp;frm=1&amp;source=images&amp;cd=&amp;cad=rja&amp;docid=-5kl9OmyFewjMM&amp;tbnid=dySt4gaePNThjM:&amp;ved=0CAUQjRw&amp;url=http://annoyzview.wordpress.com/tag/battle-of-thermopylae/&amp;ei=cmREUvPlI-HNiwKb2oG4DQ&amp;bvm=bv.53217764,d.cGE&amp;psig=AFQjCNH_fefEDJkYjl0Pkh2oJCANk3iX4w&amp;ust=1380300160129781" TargetMode="External"/><Relationship Id="rId1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Persian Empire</a:t>
            </a:r>
            <a:endParaRPr lang="en-US" dirty="0"/>
          </a:p>
        </p:txBody>
      </p:sp>
      <p:pic>
        <p:nvPicPr>
          <p:cNvPr id="4" name="Content Placeholder 3" descr="http://www.legendsandchronicles.com/wp-content/uploads/2013/03/persian-warriors-3.jpg"/>
          <p:cNvPicPr>
            <a:picLocks noGrp="1"/>
          </p:cNvPicPr>
          <p:nvPr>
            <p:ph idx="1"/>
          </p:nvPr>
        </p:nvPicPr>
        <p:blipFill>
          <a:blip r:embed="rId2" cstate="print"/>
          <a:srcRect/>
          <a:stretch>
            <a:fillRect/>
          </a:stretch>
        </p:blipFill>
        <p:spPr bwMode="auto">
          <a:xfrm>
            <a:off x="533400" y="609600"/>
            <a:ext cx="7924799" cy="48767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significance</a:t>
            </a:r>
            <a:endParaRPr lang="en-US" dirty="0"/>
          </a:p>
        </p:txBody>
      </p:sp>
      <p:sp>
        <p:nvSpPr>
          <p:cNvPr id="3" name="Content Placeholder 2"/>
          <p:cNvSpPr>
            <a:spLocks noGrp="1"/>
          </p:cNvSpPr>
          <p:nvPr>
            <p:ph idx="1"/>
          </p:nvPr>
        </p:nvSpPr>
        <p:spPr/>
        <p:txBody>
          <a:bodyPr>
            <a:noAutofit/>
          </a:bodyPr>
          <a:lstStyle/>
          <a:p>
            <a:r>
              <a:rPr lang="en-US" sz="2400" dirty="0" smtClean="0"/>
              <a:t>They </a:t>
            </a:r>
            <a:r>
              <a:rPr lang="en-US" sz="2400" dirty="0"/>
              <a:t>created one of the first and </a:t>
            </a:r>
            <a:r>
              <a:rPr lang="en-US" sz="2400" dirty="0" smtClean="0"/>
              <a:t>largest empires. </a:t>
            </a:r>
          </a:p>
          <a:p>
            <a:r>
              <a:rPr lang="en-US" sz="2400" dirty="0" smtClean="0"/>
              <a:t>first </a:t>
            </a:r>
            <a:r>
              <a:rPr lang="en-US" sz="2400" dirty="0"/>
              <a:t>people to unite three sites of early urban civilization (Nile Valley, Mesopotamia, Indus Valley) under a single government. </a:t>
            </a:r>
            <a:endParaRPr lang="en-US" sz="2400" dirty="0" smtClean="0"/>
          </a:p>
          <a:p>
            <a:r>
              <a:rPr lang="en-US" sz="2400" dirty="0" smtClean="0"/>
              <a:t>they </a:t>
            </a:r>
            <a:r>
              <a:rPr lang="en-US" sz="2400" dirty="0"/>
              <a:t>opened regular communication between three continents -- Africa, Asia and Europe and developed many of the techniques used to govern by later empires.</a:t>
            </a:r>
          </a:p>
          <a:p>
            <a:r>
              <a:rPr lang="en-US" sz="2400" dirty="0" smtClean="0"/>
              <a:t>Even after Alexander’s attack, the empire rose up again and again.</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a:t>
            </a:r>
            <a:endParaRPr lang="en-US" dirty="0"/>
          </a:p>
        </p:txBody>
      </p:sp>
      <p:sp>
        <p:nvSpPr>
          <p:cNvPr id="3" name="Content Placeholder 2"/>
          <p:cNvSpPr>
            <a:spLocks noGrp="1"/>
          </p:cNvSpPr>
          <p:nvPr>
            <p:ph idx="1"/>
          </p:nvPr>
        </p:nvSpPr>
        <p:spPr/>
        <p:txBody>
          <a:bodyPr/>
          <a:lstStyle/>
          <a:p>
            <a:r>
              <a:rPr lang="en-US" dirty="0" smtClean="0"/>
              <a:t>Leaders – Sam M</a:t>
            </a:r>
          </a:p>
          <a:p>
            <a:r>
              <a:rPr lang="en-US" dirty="0" smtClean="0"/>
              <a:t>Territory – Victoria K </a:t>
            </a:r>
          </a:p>
          <a:p>
            <a:r>
              <a:rPr lang="en-US" dirty="0" smtClean="0"/>
              <a:t>Major Conflicts – Daniel M</a:t>
            </a:r>
          </a:p>
          <a:p>
            <a:r>
              <a:rPr lang="en-US" dirty="0" smtClean="0"/>
              <a:t>Brief Timeline – Daniel </a:t>
            </a:r>
            <a:r>
              <a:rPr lang="en-US" dirty="0" smtClean="0"/>
              <a:t>M, Lesly V</a:t>
            </a:r>
            <a:endParaRPr lang="en-US" dirty="0" smtClean="0"/>
          </a:p>
          <a:p>
            <a:r>
              <a:rPr lang="en-US" dirty="0" smtClean="0"/>
              <a:t>Origin/End – </a:t>
            </a:r>
            <a:r>
              <a:rPr lang="en-US" dirty="0" err="1" smtClean="0"/>
              <a:t>Jagdeep</a:t>
            </a:r>
            <a:r>
              <a:rPr lang="en-US" dirty="0" smtClean="0"/>
              <a:t> Singh</a:t>
            </a:r>
          </a:p>
          <a:p>
            <a:r>
              <a:rPr lang="en-US" dirty="0" smtClean="0"/>
              <a:t>Cultural contributions – </a:t>
            </a:r>
            <a:r>
              <a:rPr lang="en-US" dirty="0" err="1" smtClean="0"/>
              <a:t>Juila</a:t>
            </a:r>
            <a:r>
              <a:rPr lang="en-US" dirty="0" smtClean="0"/>
              <a:t> T</a:t>
            </a:r>
          </a:p>
          <a:p>
            <a:r>
              <a:rPr lang="en-US" dirty="0" smtClean="0"/>
              <a:t>Historical Significance – </a:t>
            </a:r>
            <a:r>
              <a:rPr lang="en-US" dirty="0" err="1" smtClean="0"/>
              <a:t>Isacc</a:t>
            </a:r>
            <a:r>
              <a:rPr lang="en-US" dirty="0" smtClean="0"/>
              <a:t> L</a:t>
            </a:r>
          </a:p>
          <a:p>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a:t>
            </a:r>
            <a:endParaRPr lang="en-US" dirty="0"/>
          </a:p>
        </p:txBody>
      </p:sp>
      <p:sp>
        <p:nvSpPr>
          <p:cNvPr id="3" name="Text Placeholder 2"/>
          <p:cNvSpPr>
            <a:spLocks noGrp="1"/>
          </p:cNvSpPr>
          <p:nvPr>
            <p:ph type="body" idx="1"/>
          </p:nvPr>
        </p:nvSpPr>
        <p:spPr/>
        <p:txBody>
          <a:bodyPr/>
          <a:lstStyle/>
          <a:p>
            <a:r>
              <a:rPr lang="en-US" dirty="0" smtClean="0"/>
              <a:t>Cyrus The Great</a:t>
            </a:r>
            <a:endParaRPr lang="en-US" dirty="0"/>
          </a:p>
        </p:txBody>
      </p:sp>
      <p:sp>
        <p:nvSpPr>
          <p:cNvPr id="4" name="Text Placeholder 3"/>
          <p:cNvSpPr>
            <a:spLocks noGrp="1"/>
          </p:cNvSpPr>
          <p:nvPr>
            <p:ph type="body" sz="half" idx="3"/>
          </p:nvPr>
        </p:nvSpPr>
        <p:spPr/>
        <p:txBody>
          <a:bodyPr>
            <a:normAutofit fontScale="47500" lnSpcReduction="20000"/>
          </a:bodyPr>
          <a:lstStyle/>
          <a:p>
            <a:endParaRPr lang="en-US" dirty="0" smtClean="0"/>
          </a:p>
          <a:p>
            <a:r>
              <a:rPr lang="en-US" sz="3600" dirty="0" smtClean="0"/>
              <a:t>Xerxes, fourth king of Persia</a:t>
            </a:r>
          </a:p>
          <a:p>
            <a:endParaRPr lang="en-US" dirty="0"/>
          </a:p>
        </p:txBody>
      </p:sp>
      <p:sp>
        <p:nvSpPr>
          <p:cNvPr id="5" name="Content Placeholder 4"/>
          <p:cNvSpPr>
            <a:spLocks noGrp="1"/>
          </p:cNvSpPr>
          <p:nvPr>
            <p:ph sz="quarter" idx="2"/>
          </p:nvPr>
        </p:nvSpPr>
        <p:spPr/>
        <p:txBody>
          <a:bodyPr>
            <a:normAutofit fontScale="85000" lnSpcReduction="20000"/>
          </a:bodyPr>
          <a:lstStyle/>
          <a:p>
            <a:pPr lvl="0"/>
            <a:r>
              <a:rPr lang="en-US" dirty="0" smtClean="0"/>
              <a:t>Founder of the </a:t>
            </a:r>
            <a:r>
              <a:rPr lang="en-US" dirty="0" err="1" smtClean="0"/>
              <a:t>Achaemenid</a:t>
            </a:r>
            <a:r>
              <a:rPr lang="en-US" dirty="0" smtClean="0"/>
              <a:t> Empire </a:t>
            </a:r>
          </a:p>
          <a:p>
            <a:pPr lvl="0"/>
            <a:r>
              <a:rPr lang="en-US" dirty="0" smtClean="0"/>
              <a:t>Built the Empire of conquering three others </a:t>
            </a:r>
          </a:p>
          <a:p>
            <a:pPr lvl="0"/>
            <a:r>
              <a:rPr lang="en-US" dirty="0" smtClean="0"/>
              <a:t>His rule lasted 3 years</a:t>
            </a:r>
          </a:p>
          <a:p>
            <a:pPr lvl="0"/>
            <a:r>
              <a:rPr lang="en-US" dirty="0" smtClean="0"/>
              <a:t>He respected the peoples customs and beliefs of those he conquered</a:t>
            </a:r>
          </a:p>
          <a:p>
            <a:pPr lvl="0"/>
            <a:r>
              <a:rPr lang="en-US" dirty="0" smtClean="0"/>
              <a:t>Known for his </a:t>
            </a:r>
            <a:r>
              <a:rPr lang="en-US" dirty="0" err="1" smtClean="0"/>
              <a:t>ahievements</a:t>
            </a:r>
            <a:r>
              <a:rPr lang="en-US" dirty="0" smtClean="0"/>
              <a:t> in human rights, politics, and military strategy.</a:t>
            </a:r>
          </a:p>
          <a:p>
            <a:endParaRPr lang="en-US" dirty="0"/>
          </a:p>
        </p:txBody>
      </p:sp>
      <p:sp>
        <p:nvSpPr>
          <p:cNvPr id="6" name="Content Placeholder 5"/>
          <p:cNvSpPr>
            <a:spLocks noGrp="1"/>
          </p:cNvSpPr>
          <p:nvPr>
            <p:ph sz="quarter" idx="4"/>
          </p:nvPr>
        </p:nvSpPr>
        <p:spPr/>
        <p:txBody>
          <a:bodyPr>
            <a:normAutofit fontScale="70000" lnSpcReduction="20000"/>
          </a:bodyPr>
          <a:lstStyle/>
          <a:p>
            <a:pPr lvl="0"/>
            <a:r>
              <a:rPr lang="en-US" sz="2200" dirty="0" smtClean="0"/>
              <a:t>Name </a:t>
            </a:r>
            <a:r>
              <a:rPr lang="en-US" sz="2200" dirty="0" err="1" smtClean="0"/>
              <a:t>lierally</a:t>
            </a:r>
            <a:r>
              <a:rPr lang="en-US" sz="2200" dirty="0" smtClean="0"/>
              <a:t> means “King of </a:t>
            </a:r>
            <a:r>
              <a:rPr lang="en-US" sz="2200" dirty="0" err="1" smtClean="0"/>
              <a:t>heoes</a:t>
            </a:r>
            <a:r>
              <a:rPr lang="en-US" sz="2200" dirty="0" smtClean="0"/>
              <a:t>”</a:t>
            </a:r>
          </a:p>
          <a:p>
            <a:pPr lvl="0"/>
            <a:r>
              <a:rPr lang="en-US" sz="2200" dirty="0" smtClean="0"/>
              <a:t>Father </a:t>
            </a:r>
            <a:r>
              <a:rPr lang="en-US" sz="2200" dirty="0" err="1" smtClean="0"/>
              <a:t>darus</a:t>
            </a:r>
            <a:r>
              <a:rPr lang="en-US" sz="2200" dirty="0" smtClean="0"/>
              <a:t> elected him as his </a:t>
            </a:r>
            <a:r>
              <a:rPr lang="en-US" sz="2200" dirty="0" err="1" smtClean="0"/>
              <a:t>seccessor</a:t>
            </a:r>
            <a:r>
              <a:rPr lang="en-US" sz="2200" dirty="0" smtClean="0"/>
              <a:t> before he led a war campaign, </a:t>
            </a:r>
            <a:r>
              <a:rPr lang="en-US" sz="2200" dirty="0" err="1" smtClean="0"/>
              <a:t>saddly</a:t>
            </a:r>
            <a:r>
              <a:rPr lang="en-US" sz="2200" dirty="0" smtClean="0"/>
              <a:t> he died before it could launch due to poor health.</a:t>
            </a:r>
          </a:p>
          <a:p>
            <a:pPr lvl="0"/>
            <a:r>
              <a:rPr lang="en-US" sz="2200" dirty="0" smtClean="0"/>
              <a:t>He his best known for leading the invasion on the </a:t>
            </a:r>
            <a:r>
              <a:rPr lang="en-US" sz="2200" dirty="0" err="1" smtClean="0"/>
              <a:t>greek</a:t>
            </a:r>
            <a:r>
              <a:rPr lang="en-US" sz="2200" dirty="0" smtClean="0"/>
              <a:t> homeland.</a:t>
            </a:r>
          </a:p>
          <a:p>
            <a:pPr lvl="0"/>
            <a:r>
              <a:rPr lang="en-US" sz="2200" dirty="0" smtClean="0"/>
              <a:t>Had one of the most legendary battles with King </a:t>
            </a:r>
            <a:r>
              <a:rPr lang="en-US" sz="2200" dirty="0" err="1" smtClean="0"/>
              <a:t>Leonidas</a:t>
            </a:r>
            <a:r>
              <a:rPr lang="en-US" sz="2200" dirty="0" smtClean="0"/>
              <a:t> and his 300 Spartans</a:t>
            </a:r>
          </a:p>
          <a:p>
            <a:pPr lvl="0"/>
            <a:r>
              <a:rPr lang="en-US" sz="2200" dirty="0" smtClean="0"/>
              <a:t>Also created a new class of solider in the Persian army called “the Immortals” </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il_fi" descr="http://www.cais-soas.com/CAIS/Images2/Maps/Map_of_Iran_under_Achaemenid_Dynasty.gif"/>
          <p:cNvPicPr/>
          <p:nvPr/>
        </p:nvPicPr>
        <p:blipFill>
          <a:blip r:embed="rId2" cstate="print"/>
          <a:srcRect/>
          <a:stretch>
            <a:fillRect/>
          </a:stretch>
        </p:blipFill>
        <p:spPr bwMode="auto">
          <a:xfrm>
            <a:off x="457200" y="3352800"/>
            <a:ext cx="6477000" cy="2667000"/>
          </a:xfrm>
          <a:prstGeom prst="rect">
            <a:avLst/>
          </a:prstGeom>
          <a:noFill/>
          <a:ln w="9525">
            <a:noFill/>
            <a:miter lim="800000"/>
            <a:headEnd/>
            <a:tailEnd/>
          </a:ln>
        </p:spPr>
      </p:pic>
      <p:pic>
        <p:nvPicPr>
          <p:cNvPr id="5" name="il_fi" descr="http://upload.wikimedia.org/wikipedia/commons/b/b3/Map_achaemenid_empire_en.png"/>
          <p:cNvPicPr/>
          <p:nvPr/>
        </p:nvPicPr>
        <p:blipFill>
          <a:blip r:embed="rId3" cstate="print"/>
          <a:srcRect/>
          <a:stretch>
            <a:fillRect/>
          </a:stretch>
        </p:blipFill>
        <p:spPr bwMode="auto">
          <a:xfrm>
            <a:off x="2819400" y="762000"/>
            <a:ext cx="6324600" cy="2895600"/>
          </a:xfrm>
          <a:prstGeom prst="rect">
            <a:avLst/>
          </a:prstGeom>
          <a:noFill/>
          <a:ln w="9525">
            <a:noFill/>
            <a:miter lim="800000"/>
            <a:headEnd/>
            <a:tailEnd/>
          </a:ln>
        </p:spPr>
      </p:pic>
      <p:sp>
        <p:nvSpPr>
          <p:cNvPr id="6" name="TextBox 5"/>
          <p:cNvSpPr txBox="1"/>
          <p:nvPr/>
        </p:nvSpPr>
        <p:spPr>
          <a:xfrm>
            <a:off x="762000" y="304800"/>
            <a:ext cx="3048000" cy="769441"/>
          </a:xfrm>
          <a:prstGeom prst="rect">
            <a:avLst/>
          </a:prstGeom>
          <a:noFill/>
        </p:spPr>
        <p:txBody>
          <a:bodyPr wrap="square" rtlCol="0">
            <a:spAutoFit/>
          </a:bodyPr>
          <a:lstStyle/>
          <a:p>
            <a:r>
              <a:rPr lang="en-US" sz="4400" b="1" dirty="0" smtClean="0">
                <a:solidFill>
                  <a:schemeClr val="accent1"/>
                </a:solidFill>
              </a:rPr>
              <a:t>Territory</a:t>
            </a:r>
            <a:r>
              <a:rPr lang="en-US" dirty="0" smtClean="0"/>
              <a: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Conflicts</a:t>
            </a:r>
            <a:endParaRPr lang="en-US" dirty="0"/>
          </a:p>
        </p:txBody>
      </p:sp>
      <p:sp>
        <p:nvSpPr>
          <p:cNvPr id="5" name="Content Placeholder 4"/>
          <p:cNvSpPr>
            <a:spLocks noGrp="1"/>
          </p:cNvSpPr>
          <p:nvPr>
            <p:ph sz="quarter" idx="2"/>
          </p:nvPr>
        </p:nvSpPr>
        <p:spPr/>
        <p:txBody>
          <a:bodyPr>
            <a:normAutofit fontScale="92500" lnSpcReduction="20000"/>
          </a:bodyPr>
          <a:lstStyle/>
          <a:p>
            <a:pPr lvl="0"/>
            <a:r>
              <a:rPr lang="en-US" dirty="0" smtClean="0"/>
              <a:t>Greco Persian wa</a:t>
            </a:r>
            <a:r>
              <a:rPr lang="en-US" i="1" dirty="0" smtClean="0"/>
              <a:t>r</a:t>
            </a:r>
            <a:r>
              <a:rPr lang="en-US" dirty="0" smtClean="0"/>
              <a:t>  492-449BC</a:t>
            </a:r>
          </a:p>
          <a:p>
            <a:pPr lvl="0"/>
            <a:r>
              <a:rPr lang="en-US" dirty="0" smtClean="0"/>
              <a:t>Persian Revolt 550 BC</a:t>
            </a:r>
          </a:p>
          <a:p>
            <a:pPr lvl="0"/>
            <a:r>
              <a:rPr lang="en-US" dirty="0" smtClean="0"/>
              <a:t>Conquest of Lydia 547 BC</a:t>
            </a:r>
          </a:p>
          <a:p>
            <a:pPr lvl="0"/>
            <a:r>
              <a:rPr lang="en-US" dirty="0" smtClean="0"/>
              <a:t>Conquest of Babylon 539 BC</a:t>
            </a:r>
          </a:p>
          <a:p>
            <a:pPr lvl="0"/>
            <a:r>
              <a:rPr lang="en-US" dirty="0" smtClean="0"/>
              <a:t>Conquest of Egypt 525 BC</a:t>
            </a:r>
          </a:p>
          <a:p>
            <a:pPr lvl="0"/>
            <a:r>
              <a:rPr lang="en-US" dirty="0" smtClean="0"/>
              <a:t>Fall of Macedonia 330 BC</a:t>
            </a:r>
          </a:p>
          <a:p>
            <a:endParaRPr lang="en-US" dirty="0"/>
          </a:p>
        </p:txBody>
      </p:sp>
      <p:pic>
        <p:nvPicPr>
          <p:cNvPr id="7" name="Picture 6" descr="https://encrypted-tbn0.gstatic.com/images?q=tbn:ANd9GcTNSfGhsHIm71vocVa9nNP4APQvxiAzA8ZlmYtT35rm2QpWwVSG"/>
          <p:cNvPicPr/>
          <p:nvPr/>
        </p:nvPicPr>
        <p:blipFill>
          <a:blip r:embed="rId2" cstate="print"/>
          <a:srcRect/>
          <a:stretch>
            <a:fillRect/>
          </a:stretch>
        </p:blipFill>
        <p:spPr bwMode="auto">
          <a:xfrm>
            <a:off x="4800600" y="2971800"/>
            <a:ext cx="3657600" cy="2876550"/>
          </a:xfrm>
          <a:prstGeom prst="rect">
            <a:avLst/>
          </a:prstGeom>
          <a:noFill/>
          <a:ln w="9525">
            <a:noFill/>
            <a:miter lim="800000"/>
            <a:headEnd/>
            <a:tailEnd/>
          </a:ln>
        </p:spPr>
      </p:pic>
      <p:pic>
        <p:nvPicPr>
          <p:cNvPr id="8" name="Picture 7" descr="http://0.tqn.com/d/comicbooks/1/0/u/C/FCJG300-0023.jpg"/>
          <p:cNvPicPr/>
          <p:nvPr/>
        </p:nvPicPr>
        <p:blipFill>
          <a:blip r:embed="rId3" cstate="print"/>
          <a:srcRect/>
          <a:stretch>
            <a:fillRect/>
          </a:stretch>
        </p:blipFill>
        <p:spPr bwMode="auto">
          <a:xfrm>
            <a:off x="4343400" y="838200"/>
            <a:ext cx="4343400" cy="189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Timeline</a:t>
            </a:r>
            <a:endParaRPr lang="en-US" dirty="0"/>
          </a:p>
        </p:txBody>
      </p:sp>
      <p:sp>
        <p:nvSpPr>
          <p:cNvPr id="8" name="Content Placeholder 7"/>
          <p:cNvSpPr>
            <a:spLocks noGrp="1"/>
          </p:cNvSpPr>
          <p:nvPr>
            <p:ph sz="quarter" idx="2"/>
          </p:nvPr>
        </p:nvSpPr>
        <p:spPr/>
        <p:txBody>
          <a:bodyPr/>
          <a:lstStyle/>
          <a:p>
            <a:pPr lvl="0"/>
            <a:r>
              <a:rPr lang="en-US" dirty="0" smtClean="0"/>
              <a:t>Named after west Iranian tribe: </a:t>
            </a:r>
            <a:r>
              <a:rPr lang="en-US" dirty="0" err="1" smtClean="0"/>
              <a:t>Parsua</a:t>
            </a:r>
            <a:endParaRPr lang="en-US" dirty="0" smtClean="0"/>
          </a:p>
          <a:p>
            <a:pPr lvl="0"/>
            <a:r>
              <a:rPr lang="en-US" dirty="0" smtClean="0"/>
              <a:t>Started in 675bc</a:t>
            </a:r>
          </a:p>
          <a:p>
            <a:pPr lvl="0"/>
            <a:r>
              <a:rPr lang="en-US" dirty="0" smtClean="0"/>
              <a:t>Expanded by Cyrus the Great</a:t>
            </a:r>
          </a:p>
          <a:p>
            <a:pPr lvl="0"/>
            <a:r>
              <a:rPr lang="en-US" dirty="0" smtClean="0"/>
              <a:t>Conquered by Alexander the Great</a:t>
            </a:r>
          </a:p>
          <a:p>
            <a:pPr lvl="0"/>
            <a:r>
              <a:rPr lang="en-US" dirty="0" smtClean="0"/>
              <a:t>Fell in 330bc</a:t>
            </a:r>
          </a:p>
          <a:p>
            <a:endParaRPr lang="en-US" dirty="0"/>
          </a:p>
        </p:txBody>
      </p:sp>
      <p:pic>
        <p:nvPicPr>
          <p:cNvPr id="9" name="Picture 8" descr="http://karenswhimsy.com/public-domain-images/persian-army/images/persian-army-2.jpg"/>
          <p:cNvPicPr/>
          <p:nvPr/>
        </p:nvPicPr>
        <p:blipFill>
          <a:blip r:embed="rId2" cstate="print"/>
          <a:srcRect/>
          <a:stretch>
            <a:fillRect/>
          </a:stretch>
        </p:blipFill>
        <p:spPr bwMode="auto">
          <a:xfrm>
            <a:off x="4724400" y="914400"/>
            <a:ext cx="35814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445"/>
          <p:cNvSpPr>
            <a:spLocks noChangeArrowheads="1"/>
          </p:cNvSpPr>
          <p:nvPr/>
        </p:nvSpPr>
        <p:spPr bwMode="auto">
          <a:xfrm>
            <a:off x="1833563" y="3657600"/>
            <a:ext cx="1412875" cy="300038"/>
          </a:xfrm>
          <a:prstGeom prst="rect">
            <a:avLst/>
          </a:prstGeom>
          <a:noFill/>
          <a:ln w="9525">
            <a:noFill/>
            <a:miter lim="800000"/>
            <a:headEnd/>
            <a:tailEnd/>
          </a:ln>
        </p:spPr>
        <p:txBody>
          <a:bodyPr anchor="ctr"/>
          <a:lstStyle/>
          <a:p>
            <a:pPr defTabSz="914400"/>
            <a:r>
              <a:rPr lang="en-US" noProof="1" smtClean="0">
                <a:solidFill>
                  <a:schemeClr val="tx2"/>
                </a:solidFill>
                <a:latin typeface="Calibri" pitchFamily="-111" charset="0"/>
              </a:rPr>
              <a:t>539 B.C.</a:t>
            </a:r>
            <a:endParaRPr lang="en-US" noProof="1">
              <a:solidFill>
                <a:schemeClr val="tx2"/>
              </a:solidFill>
              <a:latin typeface="Calibri" pitchFamily="-111" charset="0"/>
            </a:endParaRPr>
          </a:p>
        </p:txBody>
      </p:sp>
      <p:sp>
        <p:nvSpPr>
          <p:cNvPr id="6150" name="Rectangle 446"/>
          <p:cNvSpPr>
            <a:spLocks noChangeArrowheads="1"/>
          </p:cNvSpPr>
          <p:nvPr/>
        </p:nvSpPr>
        <p:spPr bwMode="auto">
          <a:xfrm>
            <a:off x="3248025" y="3657600"/>
            <a:ext cx="1414463" cy="300038"/>
          </a:xfrm>
          <a:prstGeom prst="rect">
            <a:avLst/>
          </a:prstGeom>
          <a:noFill/>
          <a:ln w="9525">
            <a:noFill/>
            <a:miter lim="800000"/>
            <a:headEnd/>
            <a:tailEnd/>
          </a:ln>
        </p:spPr>
        <p:txBody>
          <a:bodyPr anchor="ctr"/>
          <a:lstStyle/>
          <a:p>
            <a:pPr defTabSz="914400"/>
            <a:r>
              <a:rPr lang="en-US" noProof="1">
                <a:solidFill>
                  <a:schemeClr val="tx2"/>
                </a:solidFill>
                <a:latin typeface="Calibri" pitchFamily="-111" charset="0"/>
              </a:rPr>
              <a:t>March</a:t>
            </a:r>
          </a:p>
        </p:txBody>
      </p:sp>
      <p:sp>
        <p:nvSpPr>
          <p:cNvPr id="6151" name="Rectangle 447"/>
          <p:cNvSpPr>
            <a:spLocks noChangeArrowheads="1"/>
          </p:cNvSpPr>
          <p:nvPr/>
        </p:nvSpPr>
        <p:spPr bwMode="auto">
          <a:xfrm>
            <a:off x="4664075" y="3657600"/>
            <a:ext cx="1414463" cy="300038"/>
          </a:xfrm>
          <a:prstGeom prst="rect">
            <a:avLst/>
          </a:prstGeom>
          <a:noFill/>
          <a:ln w="9525">
            <a:noFill/>
            <a:miter lim="800000"/>
            <a:headEnd/>
            <a:tailEnd/>
          </a:ln>
        </p:spPr>
        <p:txBody>
          <a:bodyPr anchor="ctr"/>
          <a:lstStyle/>
          <a:p>
            <a:pPr defTabSz="914400"/>
            <a:r>
              <a:rPr lang="en-US" noProof="1">
                <a:solidFill>
                  <a:schemeClr val="tx2"/>
                </a:solidFill>
                <a:latin typeface="Calibri" pitchFamily="-111" charset="0"/>
              </a:rPr>
              <a:t>April</a:t>
            </a:r>
          </a:p>
        </p:txBody>
      </p:sp>
      <p:sp>
        <p:nvSpPr>
          <p:cNvPr id="6152" name="Rectangle 448"/>
          <p:cNvSpPr>
            <a:spLocks noChangeArrowheads="1"/>
          </p:cNvSpPr>
          <p:nvPr/>
        </p:nvSpPr>
        <p:spPr bwMode="auto">
          <a:xfrm>
            <a:off x="6081713" y="3657600"/>
            <a:ext cx="1414462" cy="300038"/>
          </a:xfrm>
          <a:prstGeom prst="rect">
            <a:avLst/>
          </a:prstGeom>
          <a:noFill/>
          <a:ln w="9525">
            <a:noFill/>
            <a:miter lim="800000"/>
            <a:headEnd/>
            <a:tailEnd/>
          </a:ln>
        </p:spPr>
        <p:txBody>
          <a:bodyPr anchor="ctr"/>
          <a:lstStyle/>
          <a:p>
            <a:pPr indent="-342900" defTabSz="914400"/>
            <a:r>
              <a:rPr lang="en-US" noProof="1">
                <a:solidFill>
                  <a:schemeClr val="tx2"/>
                </a:solidFill>
                <a:latin typeface="Calibri" pitchFamily="-111" charset="0"/>
              </a:rPr>
              <a:t>May</a:t>
            </a:r>
          </a:p>
        </p:txBody>
      </p:sp>
      <p:sp>
        <p:nvSpPr>
          <p:cNvPr id="6153" name="Rectangle 445"/>
          <p:cNvSpPr>
            <a:spLocks noChangeArrowheads="1"/>
          </p:cNvSpPr>
          <p:nvPr/>
        </p:nvSpPr>
        <p:spPr bwMode="auto">
          <a:xfrm>
            <a:off x="409575" y="3657600"/>
            <a:ext cx="1412875" cy="300038"/>
          </a:xfrm>
          <a:prstGeom prst="rect">
            <a:avLst/>
          </a:prstGeom>
          <a:noFill/>
          <a:ln w="9525">
            <a:noFill/>
            <a:miter lim="800000"/>
            <a:headEnd/>
            <a:tailEnd/>
          </a:ln>
        </p:spPr>
        <p:txBody>
          <a:bodyPr anchor="ctr"/>
          <a:lstStyle/>
          <a:p>
            <a:pPr defTabSz="914400"/>
            <a:r>
              <a:rPr lang="en-US" noProof="1" smtClean="0">
                <a:solidFill>
                  <a:schemeClr val="tx2"/>
                </a:solidFill>
                <a:latin typeface="Calibri" pitchFamily="-111" charset="0"/>
              </a:rPr>
              <a:t>550 B.C.</a:t>
            </a:r>
            <a:endParaRPr lang="en-US" noProof="1">
              <a:solidFill>
                <a:schemeClr val="tx2"/>
              </a:solidFill>
              <a:latin typeface="Calibri" pitchFamily="-111" charset="0"/>
            </a:endParaRPr>
          </a:p>
        </p:txBody>
      </p:sp>
      <p:sp>
        <p:nvSpPr>
          <p:cNvPr id="96" name="Nedadgående pil 95"/>
          <p:cNvSpPr>
            <a:spLocks noChangeArrowheads="1"/>
          </p:cNvSpPr>
          <p:nvPr/>
        </p:nvSpPr>
        <p:spPr bwMode="auto">
          <a:xfrm>
            <a:off x="712518" y="2917372"/>
            <a:ext cx="250825" cy="538163"/>
          </a:xfrm>
          <a:prstGeom prst="downArrow">
            <a:avLst>
              <a:gd name="adj1" fmla="val 50000"/>
              <a:gd name="adj2" fmla="val 50004"/>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164" name="Rektangel 163"/>
          <p:cNvSpPr>
            <a:spLocks noChangeArrowheads="1"/>
          </p:cNvSpPr>
          <p:nvPr/>
        </p:nvSpPr>
        <p:spPr bwMode="auto">
          <a:xfrm>
            <a:off x="228600" y="2529444"/>
            <a:ext cx="1600200" cy="704295"/>
          </a:xfrm>
          <a:prstGeom prst="rect">
            <a:avLst/>
          </a:prstGeom>
          <a:gradFill rotWithShape="1">
            <a:gsLst>
              <a:gs pos="0">
                <a:srgbClr val="E6E6E6"/>
              </a:gs>
              <a:gs pos="100000">
                <a:srgbClr val="F3F3F3"/>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rgbClr val="FFFFFF"/>
              </a:solidFill>
              <a:latin typeface="Calibri" pitchFamily="-111" charset="0"/>
            </a:endParaRPr>
          </a:p>
        </p:txBody>
      </p:sp>
      <p:sp>
        <p:nvSpPr>
          <p:cNvPr id="230" name="Nedadgående pil 229"/>
          <p:cNvSpPr>
            <a:spLocks noChangeArrowheads="1"/>
          </p:cNvSpPr>
          <p:nvPr/>
        </p:nvSpPr>
        <p:spPr bwMode="auto">
          <a:xfrm>
            <a:off x="2263240" y="2905496"/>
            <a:ext cx="250825" cy="538163"/>
          </a:xfrm>
          <a:prstGeom prst="downArrow">
            <a:avLst>
              <a:gd name="adj1" fmla="val 50000"/>
              <a:gd name="adj2" fmla="val 50004"/>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232" name="Rektangel 231"/>
          <p:cNvSpPr>
            <a:spLocks noChangeArrowheads="1"/>
          </p:cNvSpPr>
          <p:nvPr/>
        </p:nvSpPr>
        <p:spPr bwMode="auto">
          <a:xfrm>
            <a:off x="1921823" y="2505694"/>
            <a:ext cx="1640774" cy="739920"/>
          </a:xfrm>
          <a:prstGeom prst="rect">
            <a:avLst/>
          </a:prstGeom>
          <a:gradFill rotWithShape="1">
            <a:gsLst>
              <a:gs pos="0">
                <a:srgbClr val="E6E6E6"/>
              </a:gs>
              <a:gs pos="100000">
                <a:srgbClr val="F3F3F3"/>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rgbClr val="FFFFFF"/>
              </a:solidFill>
              <a:latin typeface="Calibri" pitchFamily="-111" charset="0"/>
            </a:endParaRPr>
          </a:p>
        </p:txBody>
      </p:sp>
      <p:sp>
        <p:nvSpPr>
          <p:cNvPr id="297" name="Nedadgående pil 296"/>
          <p:cNvSpPr>
            <a:spLocks noChangeArrowheads="1"/>
          </p:cNvSpPr>
          <p:nvPr/>
        </p:nvSpPr>
        <p:spPr bwMode="auto">
          <a:xfrm>
            <a:off x="4090513" y="2906258"/>
            <a:ext cx="249238" cy="538162"/>
          </a:xfrm>
          <a:prstGeom prst="downArrow">
            <a:avLst>
              <a:gd name="adj1" fmla="val 50000"/>
              <a:gd name="adj2" fmla="val 50002"/>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299" name="Rektangel 298"/>
          <p:cNvSpPr>
            <a:spLocks noChangeArrowheads="1"/>
          </p:cNvSpPr>
          <p:nvPr/>
        </p:nvSpPr>
        <p:spPr bwMode="auto">
          <a:xfrm>
            <a:off x="3677846" y="2517569"/>
            <a:ext cx="1582923" cy="740682"/>
          </a:xfrm>
          <a:prstGeom prst="rect">
            <a:avLst/>
          </a:prstGeom>
          <a:gradFill rotWithShape="1">
            <a:gsLst>
              <a:gs pos="0">
                <a:srgbClr val="E6E6E6"/>
              </a:gs>
              <a:gs pos="100000">
                <a:srgbClr val="F3F3F3"/>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rgbClr val="FFFFFF"/>
              </a:solidFill>
              <a:latin typeface="Calibri" pitchFamily="-111" charset="0"/>
            </a:endParaRPr>
          </a:p>
        </p:txBody>
      </p:sp>
      <p:sp>
        <p:nvSpPr>
          <p:cNvPr id="364" name="Nedadgående pil 363"/>
          <p:cNvSpPr>
            <a:spLocks noChangeArrowheads="1"/>
          </p:cNvSpPr>
          <p:nvPr/>
        </p:nvSpPr>
        <p:spPr bwMode="auto">
          <a:xfrm rot="10800000">
            <a:off x="1355457" y="4009839"/>
            <a:ext cx="249237" cy="538162"/>
          </a:xfrm>
          <a:prstGeom prst="downArrow">
            <a:avLst>
              <a:gd name="adj1" fmla="val 50000"/>
              <a:gd name="adj2" fmla="val 50002"/>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431" name="Nedadgående pil 430"/>
          <p:cNvSpPr>
            <a:spLocks noChangeArrowheads="1"/>
          </p:cNvSpPr>
          <p:nvPr/>
        </p:nvSpPr>
        <p:spPr bwMode="auto">
          <a:xfrm rot="10800000">
            <a:off x="3041383" y="4011366"/>
            <a:ext cx="250825" cy="538162"/>
          </a:xfrm>
          <a:prstGeom prst="downArrow">
            <a:avLst>
              <a:gd name="adj1" fmla="val 50000"/>
              <a:gd name="adj2" fmla="val 50004"/>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dirty="0">
              <a:solidFill>
                <a:srgbClr val="FFFFFF"/>
              </a:solidFill>
              <a:latin typeface="Calibri" pitchFamily="-111" charset="0"/>
            </a:endParaRPr>
          </a:p>
        </p:txBody>
      </p:sp>
      <p:sp>
        <p:nvSpPr>
          <p:cNvPr id="498" name="Nedadgående pil 497"/>
          <p:cNvSpPr>
            <a:spLocks noChangeArrowheads="1"/>
          </p:cNvSpPr>
          <p:nvPr/>
        </p:nvSpPr>
        <p:spPr bwMode="auto">
          <a:xfrm rot="10800000">
            <a:off x="6677582" y="4046228"/>
            <a:ext cx="249237" cy="538163"/>
          </a:xfrm>
          <a:prstGeom prst="downArrow">
            <a:avLst>
              <a:gd name="adj1" fmla="val 50000"/>
              <a:gd name="adj2" fmla="val 50002"/>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566" name="Rektangel 565"/>
          <p:cNvSpPr>
            <a:spLocks noChangeArrowheads="1"/>
          </p:cNvSpPr>
          <p:nvPr/>
        </p:nvSpPr>
        <p:spPr bwMode="auto">
          <a:xfrm>
            <a:off x="237508" y="4251366"/>
            <a:ext cx="1727098" cy="643659"/>
          </a:xfrm>
          <a:prstGeom prst="rect">
            <a:avLst/>
          </a:prstGeom>
          <a:gradFill rotWithShape="1">
            <a:gsLst>
              <a:gs pos="0">
                <a:srgbClr val="E6E6E6"/>
              </a:gs>
              <a:gs pos="100000">
                <a:srgbClr val="F3F3F3"/>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rgbClr val="FFFFFF"/>
              </a:solidFill>
              <a:latin typeface="Calibri" pitchFamily="-111" charset="0"/>
            </a:endParaRPr>
          </a:p>
        </p:txBody>
      </p:sp>
      <p:sp>
        <p:nvSpPr>
          <p:cNvPr id="632" name="Rektangel 631"/>
          <p:cNvSpPr>
            <a:spLocks noChangeArrowheads="1"/>
          </p:cNvSpPr>
          <p:nvPr/>
        </p:nvSpPr>
        <p:spPr bwMode="auto">
          <a:xfrm>
            <a:off x="2087397" y="4275839"/>
            <a:ext cx="1558327" cy="616795"/>
          </a:xfrm>
          <a:prstGeom prst="rect">
            <a:avLst/>
          </a:prstGeom>
          <a:gradFill rotWithShape="1">
            <a:gsLst>
              <a:gs pos="0">
                <a:srgbClr val="E6E6E6"/>
              </a:gs>
              <a:gs pos="100000">
                <a:srgbClr val="F3F3F3"/>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rgbClr val="FFFFFF"/>
              </a:solidFill>
              <a:latin typeface="Calibri" pitchFamily="-111" charset="0"/>
            </a:endParaRPr>
          </a:p>
        </p:txBody>
      </p:sp>
      <p:sp>
        <p:nvSpPr>
          <p:cNvPr id="698" name="Rektangel 697"/>
          <p:cNvSpPr>
            <a:spLocks noChangeArrowheads="1"/>
          </p:cNvSpPr>
          <p:nvPr/>
        </p:nvSpPr>
        <p:spPr bwMode="auto">
          <a:xfrm>
            <a:off x="5807034" y="4298869"/>
            <a:ext cx="1721922" cy="558140"/>
          </a:xfrm>
          <a:prstGeom prst="rect">
            <a:avLst/>
          </a:prstGeom>
          <a:gradFill rotWithShape="1">
            <a:gsLst>
              <a:gs pos="0">
                <a:srgbClr val="E6E6E6"/>
              </a:gs>
              <a:gs pos="100000">
                <a:srgbClr val="F3F3F3"/>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rgbClr val="FFFFFF"/>
              </a:solidFill>
              <a:latin typeface="Calibri" pitchFamily="-111" charset="0"/>
            </a:endParaRPr>
          </a:p>
        </p:txBody>
      </p:sp>
      <p:sp>
        <p:nvSpPr>
          <p:cNvPr id="6167" name="Rektangel 762"/>
          <p:cNvSpPr>
            <a:spLocks noChangeArrowheads="1"/>
          </p:cNvSpPr>
          <p:nvPr/>
        </p:nvSpPr>
        <p:spPr bwMode="auto">
          <a:xfrm>
            <a:off x="201882" y="2576946"/>
            <a:ext cx="1662544" cy="600164"/>
          </a:xfrm>
          <a:prstGeom prst="rect">
            <a:avLst/>
          </a:prstGeom>
          <a:noFill/>
          <a:ln w="9525">
            <a:noFill/>
            <a:miter lim="800000"/>
            <a:headEnd/>
            <a:tailEnd/>
          </a:ln>
        </p:spPr>
        <p:txBody>
          <a:bodyPr wrap="square">
            <a:spAutoFit/>
          </a:bodyPr>
          <a:lstStyle/>
          <a:p>
            <a:pPr defTabSz="801688">
              <a:spcBef>
                <a:spcPct val="20000"/>
              </a:spcBef>
            </a:pPr>
            <a:r>
              <a:rPr lang="en-US" sz="1100" noProof="1" smtClean="0">
                <a:solidFill>
                  <a:srgbClr val="080808"/>
                </a:solidFill>
                <a:latin typeface="Calibri" pitchFamily="-111" charset="0"/>
                <a:cs typeface="Arial" charset="0"/>
              </a:rPr>
              <a:t>Cyrus is king of Ashan. He starts the Achaemenid dynasty.</a:t>
            </a:r>
            <a:endParaRPr lang="en-US" sz="1100" noProof="1">
              <a:solidFill>
                <a:srgbClr val="080808"/>
              </a:solidFill>
              <a:latin typeface="Calibri" pitchFamily="-111" charset="0"/>
              <a:cs typeface="Arial" charset="0"/>
            </a:endParaRPr>
          </a:p>
        </p:txBody>
      </p:sp>
      <p:sp>
        <p:nvSpPr>
          <p:cNvPr id="6168" name="Rektangel 763"/>
          <p:cNvSpPr>
            <a:spLocks noChangeArrowheads="1"/>
          </p:cNvSpPr>
          <p:nvPr/>
        </p:nvSpPr>
        <p:spPr bwMode="auto">
          <a:xfrm>
            <a:off x="1957511" y="2510911"/>
            <a:ext cx="1510084" cy="769441"/>
          </a:xfrm>
          <a:prstGeom prst="rect">
            <a:avLst/>
          </a:prstGeom>
          <a:noFill/>
          <a:ln w="9525">
            <a:noFill/>
            <a:miter lim="800000"/>
            <a:headEnd/>
            <a:tailEnd/>
          </a:ln>
        </p:spPr>
        <p:txBody>
          <a:bodyPr wrap="square">
            <a:spAutoFit/>
          </a:bodyPr>
          <a:lstStyle/>
          <a:p>
            <a:pPr defTabSz="801688">
              <a:spcBef>
                <a:spcPct val="20000"/>
              </a:spcBef>
            </a:pPr>
            <a:r>
              <a:rPr lang="en-US" sz="1100" noProof="1" smtClean="0">
                <a:solidFill>
                  <a:srgbClr val="080808"/>
                </a:solidFill>
                <a:latin typeface="Calibri" pitchFamily="-111" charset="0"/>
                <a:cs typeface="Arial" charset="0"/>
              </a:rPr>
              <a:t>Cambyses II rules. He conquers Egypt &amp; Cyprus. He dies in 522 B.C.</a:t>
            </a:r>
            <a:endParaRPr lang="en-US" sz="1100" noProof="1">
              <a:solidFill>
                <a:srgbClr val="080808"/>
              </a:solidFill>
              <a:latin typeface="Calibri" pitchFamily="-111" charset="0"/>
              <a:cs typeface="Arial" charset="0"/>
            </a:endParaRPr>
          </a:p>
        </p:txBody>
      </p:sp>
      <p:sp>
        <p:nvSpPr>
          <p:cNvPr id="6169" name="Rektangel 764"/>
          <p:cNvSpPr>
            <a:spLocks noChangeArrowheads="1"/>
          </p:cNvSpPr>
          <p:nvPr/>
        </p:nvSpPr>
        <p:spPr bwMode="auto">
          <a:xfrm>
            <a:off x="3713535" y="2594800"/>
            <a:ext cx="1520825" cy="600164"/>
          </a:xfrm>
          <a:prstGeom prst="rect">
            <a:avLst/>
          </a:prstGeom>
          <a:noFill/>
          <a:ln w="9525">
            <a:noFill/>
            <a:miter lim="800000"/>
            <a:headEnd/>
            <a:tailEnd/>
          </a:ln>
        </p:spPr>
        <p:txBody>
          <a:bodyPr>
            <a:spAutoFit/>
          </a:bodyPr>
          <a:lstStyle/>
          <a:p>
            <a:pPr defTabSz="801688">
              <a:spcBef>
                <a:spcPct val="20000"/>
              </a:spcBef>
            </a:pPr>
            <a:r>
              <a:rPr lang="en-US" sz="1100" noProof="1" smtClean="0">
                <a:solidFill>
                  <a:srgbClr val="080808"/>
                </a:solidFill>
                <a:latin typeface="Calibri" pitchFamily="-111" charset="0"/>
                <a:cs typeface="Arial" charset="0"/>
              </a:rPr>
              <a:t>Greeks &amp; Persians battle for territory. In 485 B.C. Darius dies. </a:t>
            </a:r>
            <a:endParaRPr lang="en-US" sz="1100" noProof="1">
              <a:solidFill>
                <a:srgbClr val="080808"/>
              </a:solidFill>
              <a:latin typeface="Calibri" pitchFamily="-111" charset="0"/>
              <a:cs typeface="Arial" charset="0"/>
            </a:endParaRPr>
          </a:p>
        </p:txBody>
      </p:sp>
      <p:sp>
        <p:nvSpPr>
          <p:cNvPr id="6170" name="Rektangel 765"/>
          <p:cNvSpPr>
            <a:spLocks noChangeArrowheads="1"/>
          </p:cNvSpPr>
          <p:nvPr/>
        </p:nvSpPr>
        <p:spPr bwMode="auto">
          <a:xfrm>
            <a:off x="307563" y="4279074"/>
            <a:ext cx="1604364" cy="600164"/>
          </a:xfrm>
          <a:prstGeom prst="rect">
            <a:avLst/>
          </a:prstGeom>
          <a:noFill/>
          <a:ln w="9525">
            <a:noFill/>
            <a:miter lim="800000"/>
            <a:headEnd/>
            <a:tailEnd/>
          </a:ln>
        </p:spPr>
        <p:txBody>
          <a:bodyPr wrap="square">
            <a:spAutoFit/>
          </a:bodyPr>
          <a:lstStyle/>
          <a:p>
            <a:pPr defTabSz="801688">
              <a:spcBef>
                <a:spcPct val="20000"/>
              </a:spcBef>
            </a:pPr>
            <a:r>
              <a:rPr lang="en-US" sz="1100" noProof="1" smtClean="0">
                <a:solidFill>
                  <a:srgbClr val="080808"/>
                </a:solidFill>
                <a:latin typeface="Calibri" pitchFamily="-111" charset="0"/>
                <a:cs typeface="Arial" charset="0"/>
              </a:rPr>
              <a:t>Cyrus continues his conquest and Babylon is under his control. </a:t>
            </a:r>
            <a:endParaRPr lang="en-US" sz="1100" noProof="1">
              <a:solidFill>
                <a:srgbClr val="080808"/>
              </a:solidFill>
              <a:latin typeface="Calibri" pitchFamily="-111" charset="0"/>
              <a:cs typeface="Arial" charset="0"/>
            </a:endParaRPr>
          </a:p>
        </p:txBody>
      </p:sp>
      <p:sp>
        <p:nvSpPr>
          <p:cNvPr id="6171" name="Rektangel 766"/>
          <p:cNvSpPr>
            <a:spLocks noChangeArrowheads="1"/>
          </p:cNvSpPr>
          <p:nvPr/>
        </p:nvSpPr>
        <p:spPr bwMode="auto">
          <a:xfrm>
            <a:off x="2172174" y="4280602"/>
            <a:ext cx="1520825" cy="600164"/>
          </a:xfrm>
          <a:prstGeom prst="rect">
            <a:avLst/>
          </a:prstGeom>
          <a:noFill/>
          <a:ln w="9525">
            <a:noFill/>
            <a:miter lim="800000"/>
            <a:headEnd/>
            <a:tailEnd/>
          </a:ln>
        </p:spPr>
        <p:txBody>
          <a:bodyPr>
            <a:spAutoFit/>
          </a:bodyPr>
          <a:lstStyle/>
          <a:p>
            <a:pPr defTabSz="801688">
              <a:spcBef>
                <a:spcPct val="20000"/>
              </a:spcBef>
            </a:pPr>
            <a:r>
              <a:rPr lang="en-US" sz="1100" noProof="1" smtClean="0">
                <a:solidFill>
                  <a:srgbClr val="080808"/>
                </a:solidFill>
                <a:latin typeface="Calibri" pitchFamily="-111" charset="0"/>
                <a:cs typeface="Arial" charset="0"/>
              </a:rPr>
              <a:t>Lydia joins Persia after being conquered by Cyrus in 536 B.C. </a:t>
            </a:r>
            <a:endParaRPr lang="en-US" sz="1100" noProof="1">
              <a:solidFill>
                <a:srgbClr val="080808"/>
              </a:solidFill>
              <a:latin typeface="Calibri" pitchFamily="-111" charset="0"/>
              <a:cs typeface="Arial" charset="0"/>
            </a:endParaRPr>
          </a:p>
        </p:txBody>
      </p:sp>
      <p:sp>
        <p:nvSpPr>
          <p:cNvPr id="6178" name="Rectangle 448"/>
          <p:cNvSpPr>
            <a:spLocks noChangeArrowheads="1"/>
          </p:cNvSpPr>
          <p:nvPr/>
        </p:nvSpPr>
        <p:spPr bwMode="auto">
          <a:xfrm>
            <a:off x="7440613" y="3654425"/>
            <a:ext cx="1414462" cy="300038"/>
          </a:xfrm>
          <a:prstGeom prst="rect">
            <a:avLst/>
          </a:prstGeom>
          <a:noFill/>
          <a:ln w="9525">
            <a:noFill/>
            <a:miter lim="800000"/>
            <a:headEnd/>
            <a:tailEnd/>
          </a:ln>
        </p:spPr>
        <p:txBody>
          <a:bodyPr anchor="ctr"/>
          <a:lstStyle/>
          <a:p>
            <a:pPr indent="-342900" defTabSz="914400"/>
            <a:r>
              <a:rPr lang="en-US" noProof="1">
                <a:solidFill>
                  <a:schemeClr val="tx2"/>
                </a:solidFill>
                <a:latin typeface="Calibri" pitchFamily="-111" charset="0"/>
              </a:rPr>
              <a:t>June</a:t>
            </a:r>
          </a:p>
        </p:txBody>
      </p:sp>
      <p:pic>
        <p:nvPicPr>
          <p:cNvPr id="15362" name="Picture 2" descr="http://spentaproductions.com/images/king_cyrus_175.jpg">
            <a:hlinkClick r:id="rId3"/>
          </p:cNvPr>
          <p:cNvPicPr>
            <a:picLocks noChangeAspect="1" noChangeArrowheads="1"/>
          </p:cNvPicPr>
          <p:nvPr/>
        </p:nvPicPr>
        <p:blipFill>
          <a:blip r:embed="rId4"/>
          <a:srcRect/>
          <a:stretch>
            <a:fillRect/>
          </a:stretch>
        </p:blipFill>
        <p:spPr bwMode="auto">
          <a:xfrm>
            <a:off x="309956" y="630857"/>
            <a:ext cx="1435718" cy="1722862"/>
          </a:xfrm>
          <a:prstGeom prst="rect">
            <a:avLst/>
          </a:prstGeom>
          <a:noFill/>
        </p:spPr>
      </p:pic>
      <p:grpSp>
        <p:nvGrpSpPr>
          <p:cNvPr id="430" name="Group 48"/>
          <p:cNvGrpSpPr>
            <a:grpSpLocks/>
          </p:cNvGrpSpPr>
          <p:nvPr/>
        </p:nvGrpSpPr>
        <p:grpSpPr bwMode="auto">
          <a:xfrm>
            <a:off x="190005" y="3491343"/>
            <a:ext cx="8728364" cy="550491"/>
            <a:chOff x="244475" y="3028950"/>
            <a:chExt cx="8590654" cy="457200"/>
          </a:xfrm>
        </p:grpSpPr>
        <p:grpSp>
          <p:nvGrpSpPr>
            <p:cNvPr id="432" name="Gruppe 86"/>
            <p:cNvGrpSpPr>
              <a:grpSpLocks/>
            </p:cNvGrpSpPr>
            <p:nvPr/>
          </p:nvGrpSpPr>
          <p:grpSpPr bwMode="auto">
            <a:xfrm>
              <a:off x="7956449" y="3028950"/>
              <a:ext cx="878680" cy="453690"/>
              <a:chOff x="7965974" y="3425825"/>
              <a:chExt cx="878680" cy="453970"/>
            </a:xfrm>
          </p:grpSpPr>
          <p:sp>
            <p:nvSpPr>
              <p:cNvPr id="443" name="Pentagon 442"/>
              <p:cNvSpPr/>
              <p:nvPr/>
            </p:nvSpPr>
            <p:spPr>
              <a:xfrm>
                <a:off x="8026495" y="3425825"/>
                <a:ext cx="818159" cy="453970"/>
              </a:xfrm>
              <a:prstGeom prst="homePlate">
                <a:avLst>
                  <a:gd name="adj" fmla="val 40322"/>
                </a:avLst>
              </a:prstGeom>
              <a:gradFill flip="none" rotWithShape="1">
                <a:gsLst>
                  <a:gs pos="0">
                    <a:srgbClr val="FFC000"/>
                  </a:gs>
                  <a:gs pos="100000">
                    <a:srgbClr val="E36119"/>
                  </a:gs>
                </a:gsLst>
                <a:lin ang="2700000" scaled="1"/>
                <a:tileRect/>
              </a:gradFill>
              <a:ln w="9525" cap="flat" cmpd="sng" algn="ctr">
                <a:solidFill>
                  <a:schemeClr val="bg1">
                    <a:lumMod val="50000"/>
                  </a:schemeClr>
                </a:solidFill>
                <a:prstDash val="solid"/>
              </a:ln>
              <a:effectLst/>
            </p:spPr>
            <p:txBody>
              <a:bodyPr anchor="ctr"/>
              <a:lstStyle/>
              <a:p>
                <a:pPr indent="-342900" algn="ctr">
                  <a:buFont typeface="Calibri" pitchFamily="-111" charset="0"/>
                  <a:buAutoNum type="arabicPeriod"/>
                  <a:defRPr/>
                </a:pPr>
                <a:endParaRPr lang="en-US" noProof="1">
                  <a:solidFill>
                    <a:srgbClr val="FFFFFF"/>
                  </a:solidFill>
                  <a:latin typeface="Calibri" pitchFamily="-111" charset="0"/>
                </a:endParaRPr>
              </a:p>
            </p:txBody>
          </p:sp>
          <p:sp>
            <p:nvSpPr>
              <p:cNvPr id="444" name="Rektangel 85"/>
              <p:cNvSpPr>
                <a:spLocks noChangeArrowheads="1"/>
              </p:cNvSpPr>
              <p:nvPr/>
            </p:nvSpPr>
            <p:spPr bwMode="auto">
              <a:xfrm>
                <a:off x="7965974" y="3520900"/>
                <a:ext cx="766958" cy="255776"/>
              </a:xfrm>
              <a:prstGeom prst="rect">
                <a:avLst/>
              </a:prstGeom>
              <a:noFill/>
              <a:ln w="9525">
                <a:noFill/>
                <a:miter lim="800000"/>
                <a:headEnd/>
                <a:tailEnd/>
              </a:ln>
            </p:spPr>
            <p:txBody>
              <a:bodyPr wrap="none">
                <a:spAutoFit/>
              </a:bodyPr>
              <a:lstStyle/>
              <a:p>
                <a:pPr algn="ctr"/>
                <a:r>
                  <a:rPr lang="en-US" sz="1400" noProof="1" smtClean="0">
                    <a:solidFill>
                      <a:srgbClr val="FFFFFF"/>
                    </a:solidFill>
                    <a:latin typeface="Calibri" pitchFamily="-111" charset="0"/>
                  </a:rPr>
                  <a:t>336 B.C.</a:t>
                </a:r>
                <a:endParaRPr lang="en-US" sz="1400" noProof="1">
                  <a:solidFill>
                    <a:srgbClr val="FFFFFF"/>
                  </a:solidFill>
                  <a:latin typeface="Calibri" pitchFamily="-111" charset="0"/>
                </a:endParaRPr>
              </a:p>
            </p:txBody>
          </p:sp>
        </p:grpSp>
        <p:grpSp>
          <p:nvGrpSpPr>
            <p:cNvPr id="433" name="Group 47"/>
            <p:cNvGrpSpPr>
              <a:grpSpLocks/>
            </p:cNvGrpSpPr>
            <p:nvPr/>
          </p:nvGrpSpPr>
          <p:grpSpPr bwMode="auto">
            <a:xfrm>
              <a:off x="244475" y="3028950"/>
              <a:ext cx="7759700" cy="457200"/>
              <a:chOff x="244475" y="3028950"/>
              <a:chExt cx="7759700" cy="457200"/>
            </a:xfrm>
          </p:grpSpPr>
          <p:sp>
            <p:nvSpPr>
              <p:cNvPr id="434" name="Rectangle 461"/>
              <p:cNvSpPr>
                <a:spLocks noChangeArrowheads="1"/>
              </p:cNvSpPr>
              <p:nvPr/>
            </p:nvSpPr>
            <p:spPr bwMode="auto">
              <a:xfrm>
                <a:off x="2835275" y="3028950"/>
                <a:ext cx="858838" cy="457200"/>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r>
                  <a:rPr lang="en-US" sz="1400" noProof="1" smtClean="0">
                    <a:solidFill>
                      <a:srgbClr val="FFFFFF"/>
                    </a:solidFill>
                    <a:latin typeface="Calibri" pitchFamily="-111" charset="0"/>
                  </a:rPr>
                  <a:t>499 B.C.</a:t>
                </a:r>
                <a:endParaRPr lang="en-US" sz="1400" noProof="1">
                  <a:solidFill>
                    <a:srgbClr val="FFFFFF"/>
                  </a:solidFill>
                  <a:latin typeface="Calibri" pitchFamily="-111" charset="0"/>
                </a:endParaRPr>
              </a:p>
            </p:txBody>
          </p:sp>
          <p:sp>
            <p:nvSpPr>
              <p:cNvPr id="435" name="Rectangle 462"/>
              <p:cNvSpPr>
                <a:spLocks noChangeArrowheads="1"/>
              </p:cNvSpPr>
              <p:nvPr/>
            </p:nvSpPr>
            <p:spPr bwMode="auto">
              <a:xfrm>
                <a:off x="3697288" y="3028950"/>
                <a:ext cx="858837" cy="457200"/>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r>
                  <a:rPr lang="en-US" sz="1400" noProof="1" smtClean="0">
                    <a:solidFill>
                      <a:srgbClr val="FFFFFF"/>
                    </a:solidFill>
                    <a:latin typeface="Calibri" pitchFamily="-111" charset="0"/>
                  </a:rPr>
                  <a:t>490 B.C.</a:t>
                </a:r>
                <a:endParaRPr lang="en-US" sz="1400" noProof="1">
                  <a:solidFill>
                    <a:srgbClr val="FFFFFF"/>
                  </a:solidFill>
                  <a:latin typeface="Calibri" pitchFamily="-111" charset="0"/>
                </a:endParaRPr>
              </a:p>
            </p:txBody>
          </p:sp>
          <p:sp>
            <p:nvSpPr>
              <p:cNvPr id="436" name="Rectangle 463"/>
              <p:cNvSpPr>
                <a:spLocks noChangeArrowheads="1"/>
              </p:cNvSpPr>
              <p:nvPr/>
            </p:nvSpPr>
            <p:spPr bwMode="auto">
              <a:xfrm>
                <a:off x="4559300" y="3028950"/>
                <a:ext cx="860425" cy="457200"/>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r>
                  <a:rPr lang="en-US" sz="1400" noProof="1" smtClean="0">
                    <a:solidFill>
                      <a:srgbClr val="FFFFFF"/>
                    </a:solidFill>
                    <a:latin typeface="Calibri" pitchFamily="-111" charset="0"/>
                  </a:rPr>
                  <a:t>485 B.C.</a:t>
                </a:r>
                <a:endParaRPr lang="en-US" sz="1400" noProof="1">
                  <a:solidFill>
                    <a:srgbClr val="FFFFFF"/>
                  </a:solidFill>
                  <a:latin typeface="Calibri" pitchFamily="-111" charset="0"/>
                </a:endParaRPr>
              </a:p>
            </p:txBody>
          </p:sp>
          <p:sp>
            <p:nvSpPr>
              <p:cNvPr id="437" name="Rectangle 464"/>
              <p:cNvSpPr>
                <a:spLocks noChangeArrowheads="1"/>
              </p:cNvSpPr>
              <p:nvPr/>
            </p:nvSpPr>
            <p:spPr bwMode="auto">
              <a:xfrm>
                <a:off x="5421313" y="3028950"/>
                <a:ext cx="858837" cy="457200"/>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r>
                  <a:rPr lang="en-US" sz="1400" noProof="1" smtClean="0">
                    <a:solidFill>
                      <a:srgbClr val="FFFFFF"/>
                    </a:solidFill>
                    <a:latin typeface="Calibri" pitchFamily="-111" charset="0"/>
                  </a:rPr>
                  <a:t>465 B.C.</a:t>
                </a:r>
                <a:r>
                  <a:rPr lang="en-US" noProof="1" smtClean="0">
                    <a:solidFill>
                      <a:srgbClr val="FFFFFF"/>
                    </a:solidFill>
                    <a:latin typeface="Calibri" pitchFamily="-111" charset="0"/>
                  </a:rPr>
                  <a:t> </a:t>
                </a:r>
                <a:endParaRPr lang="en-US" noProof="1">
                  <a:solidFill>
                    <a:srgbClr val="FFFFFF"/>
                  </a:solidFill>
                  <a:latin typeface="Calibri" pitchFamily="-111" charset="0"/>
                </a:endParaRPr>
              </a:p>
            </p:txBody>
          </p:sp>
          <p:sp>
            <p:nvSpPr>
              <p:cNvPr id="438" name="Rectangle 465"/>
              <p:cNvSpPr>
                <a:spLocks noChangeArrowheads="1"/>
              </p:cNvSpPr>
              <p:nvPr/>
            </p:nvSpPr>
            <p:spPr bwMode="auto">
              <a:xfrm>
                <a:off x="6283325" y="3028950"/>
                <a:ext cx="858838" cy="457200"/>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r>
                  <a:rPr lang="en-US" sz="1400" noProof="1" smtClean="0">
                    <a:solidFill>
                      <a:srgbClr val="FFFFFF"/>
                    </a:solidFill>
                    <a:latin typeface="Calibri" pitchFamily="-111" charset="0"/>
                  </a:rPr>
                  <a:t>404 B.C.</a:t>
                </a:r>
                <a:endParaRPr lang="en-US" sz="1400" noProof="1">
                  <a:solidFill>
                    <a:srgbClr val="FFFFFF"/>
                  </a:solidFill>
                  <a:latin typeface="Calibri" pitchFamily="-111" charset="0"/>
                </a:endParaRPr>
              </a:p>
            </p:txBody>
          </p:sp>
          <p:sp>
            <p:nvSpPr>
              <p:cNvPr id="439" name="Rectangle 466"/>
              <p:cNvSpPr>
                <a:spLocks noChangeArrowheads="1"/>
              </p:cNvSpPr>
              <p:nvPr/>
            </p:nvSpPr>
            <p:spPr bwMode="auto">
              <a:xfrm>
                <a:off x="7143750" y="3028950"/>
                <a:ext cx="860425" cy="457200"/>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r>
                  <a:rPr lang="en-US" sz="1400" noProof="1" smtClean="0">
                    <a:solidFill>
                      <a:srgbClr val="FFFFFF"/>
                    </a:solidFill>
                    <a:latin typeface="Calibri" pitchFamily="-111" charset="0"/>
                  </a:rPr>
                  <a:t>359 B.C.</a:t>
                </a:r>
                <a:endParaRPr lang="en-US" sz="1400" noProof="1">
                  <a:solidFill>
                    <a:srgbClr val="FFFFFF"/>
                  </a:solidFill>
                  <a:latin typeface="Calibri" pitchFamily="-111" charset="0"/>
                </a:endParaRPr>
              </a:p>
            </p:txBody>
          </p:sp>
          <p:sp>
            <p:nvSpPr>
              <p:cNvPr id="440" name="Rectangle 461"/>
              <p:cNvSpPr>
                <a:spLocks noChangeArrowheads="1"/>
              </p:cNvSpPr>
              <p:nvPr/>
            </p:nvSpPr>
            <p:spPr bwMode="auto">
              <a:xfrm>
                <a:off x="244475" y="3028950"/>
                <a:ext cx="858838" cy="457200"/>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r>
                  <a:rPr lang="en-US" sz="1400" noProof="1" smtClean="0">
                    <a:latin typeface="Calibri" pitchFamily="-111" charset="0"/>
                  </a:rPr>
                  <a:t>550 B.C</a:t>
                </a:r>
                <a:r>
                  <a:rPr lang="en-US" sz="1600" noProof="1" smtClean="0">
                    <a:latin typeface="Calibri" pitchFamily="-111" charset="0"/>
                  </a:rPr>
                  <a:t>.</a:t>
                </a:r>
                <a:endParaRPr lang="en-US" sz="1600" noProof="1">
                  <a:latin typeface="Calibri" pitchFamily="-111" charset="0"/>
                </a:endParaRPr>
              </a:p>
            </p:txBody>
          </p:sp>
          <p:sp>
            <p:nvSpPr>
              <p:cNvPr id="441" name="Rectangle 462"/>
              <p:cNvSpPr>
                <a:spLocks noChangeArrowheads="1"/>
              </p:cNvSpPr>
              <p:nvPr/>
            </p:nvSpPr>
            <p:spPr bwMode="auto">
              <a:xfrm>
                <a:off x="1106488" y="3028950"/>
                <a:ext cx="860425" cy="457200"/>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r>
                  <a:rPr lang="en-US" sz="1400" noProof="1">
                    <a:solidFill>
                      <a:srgbClr val="FFFFFF"/>
                    </a:solidFill>
                    <a:latin typeface="Calibri" pitchFamily="-111" charset="0"/>
                  </a:rPr>
                  <a:t> </a:t>
                </a:r>
                <a:r>
                  <a:rPr lang="en-US" sz="1400" noProof="1" smtClean="0">
                    <a:solidFill>
                      <a:srgbClr val="FFFFFF"/>
                    </a:solidFill>
                    <a:latin typeface="Calibri" pitchFamily="-111" charset="0"/>
                  </a:rPr>
                  <a:t>539 B.C.</a:t>
                </a:r>
                <a:endParaRPr lang="en-US" sz="1400" noProof="1">
                  <a:solidFill>
                    <a:srgbClr val="FFFFFF"/>
                  </a:solidFill>
                  <a:latin typeface="Calibri" pitchFamily="-111" charset="0"/>
                </a:endParaRPr>
              </a:p>
            </p:txBody>
          </p:sp>
          <p:sp>
            <p:nvSpPr>
              <p:cNvPr id="442" name="Rectangle 463"/>
              <p:cNvSpPr>
                <a:spLocks noChangeArrowheads="1"/>
              </p:cNvSpPr>
              <p:nvPr/>
            </p:nvSpPr>
            <p:spPr bwMode="auto">
              <a:xfrm>
                <a:off x="1968500" y="3028950"/>
                <a:ext cx="860425" cy="457200"/>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r>
                  <a:rPr lang="en-US" sz="1400" noProof="1" smtClean="0">
                    <a:solidFill>
                      <a:srgbClr val="FFFFFF"/>
                    </a:solidFill>
                    <a:latin typeface="Calibri" pitchFamily="-111" charset="0"/>
                  </a:rPr>
                  <a:t>529 B.C</a:t>
                </a:r>
                <a:r>
                  <a:rPr lang="en-US" sz="1600" noProof="1" smtClean="0">
                    <a:solidFill>
                      <a:srgbClr val="FFFFFF"/>
                    </a:solidFill>
                    <a:latin typeface="Calibri" pitchFamily="-111" charset="0"/>
                  </a:rPr>
                  <a:t>.</a:t>
                </a:r>
                <a:endParaRPr lang="en-US" sz="1600" noProof="1">
                  <a:solidFill>
                    <a:srgbClr val="FFFFFF"/>
                  </a:solidFill>
                  <a:latin typeface="Calibri" pitchFamily="-111" charset="0"/>
                </a:endParaRPr>
              </a:p>
            </p:txBody>
          </p:sp>
        </p:grpSp>
      </p:grpSp>
      <p:pic>
        <p:nvPicPr>
          <p:cNvPr id="15364" name="Picture 4" descr="http://members.tripod.com/joseph_berrigan/sitebuildercontent/sitebuilderpictures/cyrusentersbabyloni.gif">
            <a:hlinkClick r:id="rId5"/>
          </p:cNvPr>
          <p:cNvPicPr>
            <a:picLocks noChangeAspect="1" noChangeArrowheads="1"/>
          </p:cNvPicPr>
          <p:nvPr/>
        </p:nvPicPr>
        <p:blipFill>
          <a:blip r:embed="rId6"/>
          <a:srcRect/>
          <a:stretch>
            <a:fillRect/>
          </a:stretch>
        </p:blipFill>
        <p:spPr bwMode="auto">
          <a:xfrm>
            <a:off x="238703" y="4988606"/>
            <a:ext cx="1827603" cy="1593620"/>
          </a:xfrm>
          <a:prstGeom prst="rect">
            <a:avLst/>
          </a:prstGeom>
          <a:noFill/>
        </p:spPr>
      </p:pic>
      <p:pic>
        <p:nvPicPr>
          <p:cNvPr id="15366" name="Picture 6" descr="http://www.s9.com/images/portraits/4740_Cambyses-II.jpg">
            <a:hlinkClick r:id="rId7"/>
          </p:cNvPr>
          <p:cNvPicPr>
            <a:picLocks noChangeAspect="1" noChangeArrowheads="1"/>
          </p:cNvPicPr>
          <p:nvPr/>
        </p:nvPicPr>
        <p:blipFill>
          <a:blip r:embed="rId8"/>
          <a:srcRect/>
          <a:stretch>
            <a:fillRect/>
          </a:stretch>
        </p:blipFill>
        <p:spPr bwMode="auto">
          <a:xfrm>
            <a:off x="1996251" y="657813"/>
            <a:ext cx="1364466" cy="1630537"/>
          </a:xfrm>
          <a:prstGeom prst="rect">
            <a:avLst/>
          </a:prstGeom>
          <a:noFill/>
        </p:spPr>
      </p:pic>
      <p:pic>
        <p:nvPicPr>
          <p:cNvPr id="15370" name="Picture 10" descr="http://annoyzview.files.wordpress.com/2012/02/thermopylae1.jpg">
            <a:hlinkClick r:id="rId9"/>
          </p:cNvPr>
          <p:cNvPicPr>
            <a:picLocks noChangeAspect="1" noChangeArrowheads="1"/>
          </p:cNvPicPr>
          <p:nvPr/>
        </p:nvPicPr>
        <p:blipFill>
          <a:blip r:embed="rId10"/>
          <a:srcRect/>
          <a:stretch>
            <a:fillRect/>
          </a:stretch>
        </p:blipFill>
        <p:spPr bwMode="auto">
          <a:xfrm>
            <a:off x="3646921" y="679520"/>
            <a:ext cx="1578222" cy="1648044"/>
          </a:xfrm>
          <a:prstGeom prst="rect">
            <a:avLst/>
          </a:prstGeom>
          <a:noFill/>
        </p:spPr>
      </p:pic>
      <p:sp>
        <p:nvSpPr>
          <p:cNvPr id="366" name="Nedadgående pil 497"/>
          <p:cNvSpPr>
            <a:spLocks noChangeArrowheads="1"/>
          </p:cNvSpPr>
          <p:nvPr/>
        </p:nvSpPr>
        <p:spPr bwMode="auto">
          <a:xfrm rot="10800000">
            <a:off x="4832948" y="4054143"/>
            <a:ext cx="249237" cy="538163"/>
          </a:xfrm>
          <a:prstGeom prst="downArrow">
            <a:avLst>
              <a:gd name="adj1" fmla="val 50000"/>
              <a:gd name="adj2" fmla="val 50002"/>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368" name="Nedadgående pil 497"/>
          <p:cNvSpPr>
            <a:spLocks noChangeArrowheads="1"/>
          </p:cNvSpPr>
          <p:nvPr/>
        </p:nvSpPr>
        <p:spPr bwMode="auto">
          <a:xfrm rot="10800000">
            <a:off x="8227311" y="4064040"/>
            <a:ext cx="249237" cy="538163"/>
          </a:xfrm>
          <a:prstGeom prst="downArrow">
            <a:avLst>
              <a:gd name="adj1" fmla="val 50000"/>
              <a:gd name="adj2" fmla="val 50002"/>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369" name="Nedadgående pil 296"/>
          <p:cNvSpPr>
            <a:spLocks noChangeArrowheads="1"/>
          </p:cNvSpPr>
          <p:nvPr/>
        </p:nvSpPr>
        <p:spPr bwMode="auto">
          <a:xfrm>
            <a:off x="7461126" y="2928030"/>
            <a:ext cx="249238" cy="538162"/>
          </a:xfrm>
          <a:prstGeom prst="downArrow">
            <a:avLst>
              <a:gd name="adj1" fmla="val 50000"/>
              <a:gd name="adj2" fmla="val 50002"/>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370" name="Nedadgående pil 296"/>
          <p:cNvSpPr>
            <a:spLocks noChangeArrowheads="1"/>
          </p:cNvSpPr>
          <p:nvPr/>
        </p:nvSpPr>
        <p:spPr bwMode="auto">
          <a:xfrm>
            <a:off x="5834206" y="2904279"/>
            <a:ext cx="249238" cy="538162"/>
          </a:xfrm>
          <a:prstGeom prst="downArrow">
            <a:avLst>
              <a:gd name="adj1" fmla="val 50000"/>
              <a:gd name="adj2" fmla="val 50002"/>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371" name="Rektangel 697"/>
          <p:cNvSpPr>
            <a:spLocks noChangeArrowheads="1"/>
          </p:cNvSpPr>
          <p:nvPr/>
        </p:nvSpPr>
        <p:spPr bwMode="auto">
          <a:xfrm>
            <a:off x="3797816" y="4275116"/>
            <a:ext cx="1878589" cy="593767"/>
          </a:xfrm>
          <a:prstGeom prst="rect">
            <a:avLst/>
          </a:prstGeom>
          <a:gradFill rotWithShape="1">
            <a:gsLst>
              <a:gs pos="0">
                <a:srgbClr val="E6E6E6"/>
              </a:gs>
              <a:gs pos="100000">
                <a:srgbClr val="F3F3F3"/>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rgbClr val="FFFFFF"/>
              </a:solidFill>
              <a:latin typeface="Calibri" pitchFamily="-111" charset="0"/>
            </a:endParaRPr>
          </a:p>
        </p:txBody>
      </p:sp>
      <p:sp>
        <p:nvSpPr>
          <p:cNvPr id="372" name="Rektangel 767"/>
          <p:cNvSpPr>
            <a:spLocks noChangeArrowheads="1"/>
          </p:cNvSpPr>
          <p:nvPr/>
        </p:nvSpPr>
        <p:spPr bwMode="auto">
          <a:xfrm>
            <a:off x="3845376" y="4263241"/>
            <a:ext cx="1831028" cy="600164"/>
          </a:xfrm>
          <a:prstGeom prst="rect">
            <a:avLst/>
          </a:prstGeom>
          <a:noFill/>
          <a:ln w="9525">
            <a:noFill/>
            <a:miter lim="800000"/>
            <a:headEnd/>
            <a:tailEnd/>
          </a:ln>
        </p:spPr>
        <p:txBody>
          <a:bodyPr wrap="square">
            <a:spAutoFit/>
          </a:bodyPr>
          <a:lstStyle/>
          <a:p>
            <a:pPr defTabSz="801688">
              <a:spcBef>
                <a:spcPct val="20000"/>
              </a:spcBef>
            </a:pPr>
            <a:r>
              <a:rPr lang="en-US" sz="1100" noProof="1" smtClean="0">
                <a:solidFill>
                  <a:srgbClr val="080808"/>
                </a:solidFill>
                <a:latin typeface="Calibri" pitchFamily="-111" charset="0"/>
                <a:cs typeface="Arial" charset="0"/>
              </a:rPr>
              <a:t>Xerxes comes to power. Persians burn Athens in 480. Xerxes is assasinated in 465.</a:t>
            </a:r>
            <a:endParaRPr lang="en-US" sz="1100" noProof="1">
              <a:solidFill>
                <a:srgbClr val="080808"/>
              </a:solidFill>
              <a:latin typeface="Calibri" pitchFamily="-111" charset="0"/>
              <a:cs typeface="Arial" charset="0"/>
            </a:endParaRPr>
          </a:p>
        </p:txBody>
      </p:sp>
      <p:sp>
        <p:nvSpPr>
          <p:cNvPr id="373" name="Rektangel 697"/>
          <p:cNvSpPr>
            <a:spLocks noChangeArrowheads="1"/>
          </p:cNvSpPr>
          <p:nvPr/>
        </p:nvSpPr>
        <p:spPr bwMode="auto">
          <a:xfrm>
            <a:off x="5412860" y="2505693"/>
            <a:ext cx="1534205" cy="724395"/>
          </a:xfrm>
          <a:prstGeom prst="rect">
            <a:avLst/>
          </a:prstGeom>
          <a:gradFill rotWithShape="1">
            <a:gsLst>
              <a:gs pos="0">
                <a:srgbClr val="E6E6E6"/>
              </a:gs>
              <a:gs pos="100000">
                <a:srgbClr val="F3F3F3"/>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rgbClr val="FFFFFF"/>
              </a:solidFill>
              <a:latin typeface="Calibri" pitchFamily="-111" charset="0"/>
            </a:endParaRPr>
          </a:p>
        </p:txBody>
      </p:sp>
      <p:sp>
        <p:nvSpPr>
          <p:cNvPr id="374" name="Rektangel 767"/>
          <p:cNvSpPr>
            <a:spLocks noChangeArrowheads="1"/>
          </p:cNvSpPr>
          <p:nvPr/>
        </p:nvSpPr>
        <p:spPr bwMode="auto">
          <a:xfrm>
            <a:off x="5484174" y="2517569"/>
            <a:ext cx="1451016" cy="769441"/>
          </a:xfrm>
          <a:prstGeom prst="rect">
            <a:avLst/>
          </a:prstGeom>
          <a:noFill/>
          <a:ln w="9525">
            <a:noFill/>
            <a:miter lim="800000"/>
            <a:headEnd/>
            <a:tailEnd/>
          </a:ln>
        </p:spPr>
        <p:txBody>
          <a:bodyPr wrap="square">
            <a:spAutoFit/>
          </a:bodyPr>
          <a:lstStyle/>
          <a:p>
            <a:pPr defTabSz="801688">
              <a:spcBef>
                <a:spcPct val="20000"/>
              </a:spcBef>
            </a:pPr>
            <a:r>
              <a:rPr lang="en-US" sz="1100" noProof="1" smtClean="0">
                <a:solidFill>
                  <a:srgbClr val="080808"/>
                </a:solidFill>
                <a:latin typeface="Calibri" pitchFamily="-111" charset="0"/>
                <a:cs typeface="Arial" charset="0"/>
              </a:rPr>
              <a:t>Artaxerxes takes over empire. In 447 B.C. a satrap from Syria revolts.</a:t>
            </a:r>
            <a:endParaRPr lang="en-US" sz="1100" noProof="1">
              <a:solidFill>
                <a:srgbClr val="080808"/>
              </a:solidFill>
              <a:latin typeface="Calibri" pitchFamily="-111" charset="0"/>
              <a:cs typeface="Arial" charset="0"/>
            </a:endParaRPr>
          </a:p>
        </p:txBody>
      </p:sp>
      <p:pic>
        <p:nvPicPr>
          <p:cNvPr id="2" name="Picture 2" descr="Location of Lydia within Anatolia"/>
          <p:cNvPicPr>
            <a:picLocks noChangeAspect="1" noChangeArrowheads="1"/>
          </p:cNvPicPr>
          <p:nvPr/>
        </p:nvPicPr>
        <p:blipFill>
          <a:blip r:embed="rId11"/>
          <a:srcRect/>
          <a:stretch>
            <a:fillRect/>
          </a:stretch>
        </p:blipFill>
        <p:spPr bwMode="auto">
          <a:xfrm>
            <a:off x="2106578" y="5023263"/>
            <a:ext cx="1639290" cy="1543791"/>
          </a:xfrm>
          <a:prstGeom prst="rect">
            <a:avLst/>
          </a:prstGeom>
          <a:noFill/>
        </p:spPr>
      </p:pic>
      <p:sp>
        <p:nvSpPr>
          <p:cNvPr id="3" name="AutoShape 4" descr="data:image/jpeg;base64,/9j/4AAQSkZJRgABAQAAAQABAAD/2wCEAAkGBxMTEhUUExQVFhUXGCAbGBgYGRwfIBwaHx0XICAfHBweHiggGholHBgYITEhJikrLi4uHB8zODMsNygtLiwBCgoKDgwOGhAQGywkHyQsLCwsLCwsLCwsLCwsLCwsLCwsLCwsLCwsLCwsLCwsLCwsLCwsLCwsLCwsLCwsLCwsLP/AABEIAMABAAMBIgACEQEDEQH/xAAcAAACAwEBAQEAAAAAAAAAAAAEBQADBgIBBwj/xABEEAABAwMCAwUDCgUDAwMFAAABAgMRAAQhEjEFQVEGEyJhcTKBkQcUQlSTobHB0fAVI1LS4RYkM0NTYmNy8USCg5Ki/8QAFgEBAQEAAAAAAAAAAAAAAAAAAAEC/8QAGREBAQEBAQEAAAAAAAAAAAAAABEBITFB/9oADAMBAAIRAxEAPwD4bUqU97G31uxcB64Lv8sEtd0hKiHY8CiFLSIQYVE5KQMUD3tf2cYbs0Ltx/MtXPm94NyXFJCwsgTpSFd40STEoAHOmdsLex4fYvoVbOG4W6HkusrUHQC2iMo1IDQWonSRqO2qlPAO2QUxdscSfvHm3m0pbAId0LBJC/5jgjSY8I9qTJECgeN8XtXOH2lshT/e2xcPiaQEqLqkKUNQeJATpIB0nV0TQOeN/J4DxJ+0s16m2EBbhKVqUgBKdwlMuLUSDDYPtRiMVXHyXvNpcceuGWWkd0dTgcSSl0kJUUFOtEKSUkKAMg9KLf7dWS7y5eW1cFq+aKLhIKApvwtwGskL0qQTqVpnUPCNPiWL45w5Fne21um6T35a0FwIUT3SlqlwhYCZKymEpMBIMqJMAJ2I7PM3PFG7R1wKaLigVImHAjUfCYkBWncxjoa0l72aZuLHhaG37ZsqcfbDuhSS8ouMpR4dOtUEwSdp6VjexPHE2V8xcqQVpbVKkgwSCCkxOJAVMc4iRvWiPaWwQnhaGzdEWL6nFlTTYKwpaFnSA8dPibCYJOFEziCAXBPk7uXy/JCEsPFhSghxyXQYICWkqVpAyVEAAEdaR3lm7Y3Sm3m0FxlUKQsBSTjE5yIII91aw9rLB4XlvdN3JtnrtV20trQl1LisFKkqUUFOkkTPuz4cWpTC3pIWyyTskd6pIj/yUgLUTvlIyYA2oPrHaTs80m6v2nbFu3smmVKauQ2pBDgSgoCXT4VlSyU6YMz5Vk2vkwuywHZCVFoPaVJcCQ2TuXtPdBQT49OqY5cqVfKDxli8vXbljvQHYJS4hKSkgBMApWrUIEzjfbnTTi/aLh1200t9m5TdoZQydBQWYSNIcgkLKgnxaJSCQATEmgl/8nRadcZN2wpxokuoSHCpDaUay5pCZUkAgQJOfI1x2e7PrTcOpYftHf8AZuO6lArSUaTICSJS6AOcFJom97ZsHiz9+2q6bS4jwFIQFoWUpTJGspWkQTBOdsbi1jtxbqvnbl7vjrtDblxLTetxakaS6tHeBKTHIKVMDInAKVdh1m3deRcMuKZZQ86hGo6Er2BcA0a4zpmcHpRVz8nDiFKb+c26nRb/ADhKElZ1ICdSs6YTgiCfa5bUf/rez+bLZCLhGqx+bpbSlHdtuakqWseMFfeqSCpXhI0jC5Gmz/Wtl887/wD3Oj5h81/4W9WrRo1R38aY8UT5edBmF9ldLCXV3DSFqZL6WlagVN5jQojSpRI9kGcHpTbsfaNO8K4kHCy3octyHloJUkKU5IBAKoOgQB1NdDtsgcPNoFXC0lju+5cShTYckHvUOFWtGk7I0keaZwq7Mcat27W8tbkPBNz3RS40lKilTSlEShSkhSTr/qBx54C5/sI8g3YU43Nsyl8RJDrStlIIGN04VBz5Gr7X5PHXFNBNwxDtoq6SVakjSmZSZTuCDnaM0S325acdue+bcbaftE2qNGlxTaUaIJB7sOE6TOU7+VMbXtxYJUwAm6CWbFy11aW1FRWSArTrTpABKj4juE8tSgSvdhUC3F0L+1Nv3gb1jvJCijXGjRq1R9HevLf5ObpVzdW5I/2kd4tCVuTr9gJQhJWoqEnbEGYoZnjNseFiyWXg587D6lJbSUhOjuyBLoJVp8Wwk4x7VaC+7b2L9zxDvm7k2t93SiUhCXW1tA6YBWUKTJO591ApuOwj9q46blbLSGVoCFuhZQ8tcqQkAJmClJKtUaRvE1T8rDCG+LXaEJShIWmEpAAHgRsBgVYe0Fkq1dsi0+i3D4fZUlSVOKUEaCl0mEp1pzqSDoP0Vigu3HG2L7iLtygOttOqTOoJUsABIJCQQNhhOr/7s4Br2Q7OMv2ziHBNzctuKtc5T3Gg4GSvvSXEQBqHcmJCpAPZ3gFu9w6+uXHdLjBaCBCoGsqyQlJkq06R0yTyNNG+3ndX7C7e4vUWLXdgMmJ0IACk92HO7VqIMqMe0TGAKH/1Bw9KeIMNouU210ppxA0thSC2tau69sgIOsgOZKYHgVQO+2nZMXLyVMrt2liwbe7hKSmQlsKWYSnSjcRqOfdSPg/yZ3dxboeRu6lSmkaFnWlI5uBJbbKshIWoTFNB21svnnfzc6PmHzX/AIW51aNGqO/jTHiifLzpUvtHYP2lui7YuDcWrZbb7paQ26idSQ6T405KgdGTO4xAdP8AycuJUUfOrZTnzf5wlCCs6kBOs50wnBEE+1y2pWvsrpYS6u4aQtTJfS0rUCpvMaFEaVKJHsgzg9K047a2Xzzv5udHzD5r/wALerVo0ao7+NMeKJ3x50AO2yBw82gVcLSWO77lxKFNhyQe9Q4Va0aTsjSR5pnAYSpTjtXZW7NypFqta2wB/wAmkqSqPEgqQShZB+knHwpPQX2TyULSpbYcSN0EqAOOZSQR1wa+l8Y7M2Jvb+ybt+5FsypxNwHHFaSlKFQsKUUQoq08tx6V80smUrWlK3A2k7rIUQMcwkEnpgVsPlO7UG6unSxeOu2rpCg0S6EogAQUKhMyNWBzoFzXYa7U2FgN61Nh0MlxId7omO8KDsj6Un6Ods054X2AumLxtCkWb7gdKCwt5Jk92pfjSCFadOfWKO4v2qt7lhpQ4heW6gwlhy0Tr7skDRrK0nSGyIUoaFEgEbnE/wBTWf8AqL5/33+21a9Whc/8WjTp0zM89vOgyPBOyNxctpcR3aAtehoOLCC8sAyloH2yMDpKgJk0xRw1tfBEOIZBuDxDuQtIJWtJZKgmP/cQIA5DnV44hYPWDVtcOuoXZOOlvu0ahcocUCQCoDuVShPiUDAM6VHA94J2hYt+GsJ1hT7XEUXfcwsakISE6dekpBMTzx54oF7/AGEukmAWVlK9Duh1Ku4VpKiHo9iAleciUKG4ilXGuCOW3dlSm1pdSVIU2sKSQFFJyP8AyBEV9Cv+2FuLxNy3xTiC0LcU6GSklLBgqCSlaih4ajoCUhIAnxiATke3XFWLhbSmgzrS3Dq2Gi0hatStJCCAZCNIJgbUD3j3ZDvrewXaNsoWuz1qbC/G8sFeooSSVLUEgGPOBMQMzwbsncXKErSWkBatDIdcCC8sbpaB9sgwOkqSJk1rbDtXaN/w2671XfWTCmyx3RJUvx6SFyE6Drk5BAGAScD8C7TsnhzVsq+u7B22W4oFgKUH0uHVBCVohaSABqVGT1OkEdh2DvHUphKEOL1d2y4sIdc0YVoQqDgyMx7Kule8N7CXbyUFPcguKcQ0hTidTqmvbDcSFQcTMV9DZ4lbIFqHbh1q/S2e5Ltsu4dR35JTpU2pCHTCpBUhR1KV10hT2K45Y8OW0lTyUOM3DoulobU536RKWu6WPZZyokYJxg0GWtvk9vFhmO5m4b7xlJdRK8KISBM6oST085xSbs5wN29fRbsae8XMalBIwJOT+AzX0Gw7SWLV5wlz5yFIs2FNuqDbvtDXGkFEkHvP/wCTPKcr8nvEGLTibTzzoDLSlHWErOoaVJEJA1CZByB50FCOxlwVpQlTCpaLq1pdSUNIEg96sYQQRHmYia0fDux2mwvkvIYDqTbOM3Jc8BacU5JSvbT4CMCZJB2EK+wHHWbN65bcecbbfaU0m5Z1amzIKXAnCiCUjGDmmp45aLYvbR3iFw6XUs93dPocUFFpbiikIlS20/zAMzkKOJAoM1xDsZdMtXDjgQBbqQlY1SSHPYWjkptWYUDyPSmXDuyVwzcutKatn1C0U94l+HuymQtGxKwMgU0uu1trdNXjC3Cylxq0bZcW2rIt9WrWlsrKVK1SIkQN+pqO1Ngb7vhcKS3/AA35vK2VA94W9EQkr23PLkCregzfFuEoXw/hJYZSH7hb7aindxQcZSiSTv4j0GaO4r2ZQ1wlBCbddweIdz3zTgUFJLSjpKydKQFY5DAPOav4N2strVrhCwsuuWbj6nmkhQOl6PZUpOklIG05JGdyAr66sU8M+Yt3ZcX8+DwX3C0p0FvRKpMiBkgAmcAEeKg8432KunH7xYatbdLC0JdSl1KUI1JBlOozpjJ98TEUsX2IukuOIX3SEttpcU8pYDQQ57B19VchuYOMVq+1faSyeTxct3AJu126mk924D/JB1AkpgEzA9KdO8UsXG3XHXybRxm2ttRZcUhTzKVFQKRodCkpKVJIUBCzMxAD5R2g4C/ZuBt9KQojUnSpKgpMmFApJ8JiRMSKfdgOyzV73iXSUrXLVt0U/oWuTtKUpbhUHBcbnBrn5SvHcNvJfS8260C3paLWhtJUhKO7USQkBOCSZGaLuO0otVWjNjctKZbCVKWq32eKgVrOtBXHhR7JmEpGIAoFHYbs2m+ecbW6Gw2y47MgSUpkCTsJgkwcA1obrseH7Hh3cC3Q6tx9txwuQHVBxtDcEmVSZiBAnlNXq49w9ri1zcNPKUxdMvAq7tctuOpM6gfEpOrMpn2tsVSji1ihHCEJutQs7lbjpLTg8KnG1yBBn/jjefEkwMwGYsOyVw4XdRaYS053S1vuBCe9kjuwo4UsQSQNgJMCmI+Ti+Hdd4Gmi6tSEhx1KTrCkp0lOTJUoRE7iYkVpLftZaqF9b/Pri0Dl6q6ZumEuHUF4La0DSsQIO8EjyGod/tHaL/hSjdOKNrcrceLyXFLKVLbWCVBMFUNRpBMakiVAFVBleG9jrl5ZblptffFhKXHAkqdSUhSU9SnWif/AHCJrnsLw9b96022008oknu3lQhUJO+QT1gZxW1sO19o27chTzbrD166+tl23K0raUEx3ZICm3yFuJz4fAMpHt5L5NuJs2vEWLh9ehtsqUTpUqfCoAAJBMyaD3h/YS6dbt3QWEouSUtFbqRKgpKQI3kqUBEesVnby2W04ttwaVoUUqT0UkkEe4g1vLfi9mhvhCPnKSbO5cW6Q277CnELBTKM4aiN5UPOMn2suW3b25daVrbceWtKoIkLUVbEAgiY91ApqVKlBKlSpQSpUqUEqVKlBKlSpQNGu0d4lvuk3VwlrSU92HVhOk7jSFRBk4pXUqUGy+TLsw1eXTXznDCnO7CcguL0LVpSQRASE6lKBxKB9MUv7EcBTdXDfenSwHWkuHMqLiwlKE5HiVnngBSs6ad9hO3CWLq0+ctsBlgFPeholaUwvYg7lSskDMmheAdttD9sHWLUMtvpXIZygFaCtSIPtQkZyfCkchQVvL4faXV409aLuQm4cQ2nvlNBtCFqA8QCi4VbGQI0DJ1GAO17VuzfuIZZCWmlhKmitapUmA4krJ1EawpOoRgSIpg/2gYVxZy8hKW0OuOtaEEa1hSlNEj+or0KVMAwZrJsIBUkKUEgkAqIJ0ickgZMb4oPrF32RY+c27aOFuG3eaaW5cJcfAa7xMrV3iiWwG51eKdoO9fLOIsJbdcQhYcQlakpcAgLSCQFASYBABiedb/jvELR67t7hniQYUy0y3qDLxUC2kJUpI0AEb4JE7GKznariNve3F5dpJYUpxJZY0TrBwsqWCEoUICiIMlRE4kgXxyyteHufNHrcXD6QO/c71aNKlJSdDQAjwg+2oKBJ2gQU3atm2RdOJs1FduNPdqJJJGhMkyBnVMiBBp72jvbLiDvztdwbd1aR37RaUuVpSkFTSknSQqDCVaII3gzWevUWym1OtqLa+90ptyCqGtPtl6QCrVgp0jeRAxQLKO4bxi4t9Xzd95nVGrunFI1RMTpImJMT1NA1KC67unHVlx1anFq9pa1FSj6k5OKpqVKCVKlSglSpUoJUqVKCVKlSg/VJ4NaxPzdjb/tI/ShjwW2/wCwz9kj9KPSvCQM+EfhXSUDnitNF7PAraT/ALdn7JH6VaeE2o/+lY+yR/bRa24qrSfP76Iob4Xa87Zj7JH6VU7w61xot2J5y0j+2in0+teJIiKBUrhFuf8AoM/Zo/SvFcFt/wDsM/Zo/SmIMD2T8f8AFVrV5H9+6kQD/CLYf9Fj7NH6V5/Crf6uz9kj9KOK+ifvrhSldKAZPBbc/wDRY+zR+lXp4Hbc2Gfs0fpXvdq6gdatbcIxRXaOC2w2t2COvdI/trpXBrb6uwAP/SR/bXouCPMV6bjyNBUOD2v1dn7JH6V5/Brb6ux9kj9KIDg6VchWOVXFCfwm1+rsendI/trtvg1tubdj7JH9tGTGw+6uJzk0RV/CbT6sx9kj+2uk8HtfqrH2SP0rm+vw0nUqSJjH+TShfaYmNKAOsmfwqIdjglr9WY+yR/bXSeC2v1a3+yR/bS+z4+lZCdCpP9JBH3xThl0HIneKorTwO1+rMfZI/trocCtPq1v9kj+2ub6+7oJgTJ+4VczeJONaCrmAoH7qCr+BWn1a3+yR/bXieB2v1Zgf/hR/bR2ryr1LgoAhwC1+rW/2SP7ah4Fa/Vrf7JH9tH66mqovAH8CtPqzH2SP7a8/0/afVrf7JH6UxC69mqcBDgNp9Xt/sUfpXp4FafVrfb/so/to2a9FFKV2ShEDkKqLSuhxTJIkJJByAd/Kq1qVy/OogAOmuFOUS4Vc0j4j9KqI2x99IOA7iDFWMuiNgahb/cVWprmJBqizvEf0xVbqUn2BmvZ6gH3VEN+XwoKCyvnVZYPU0cEqA391SfT4UQEm2O0/GoWDzir13h7wtiCYwP8AO0VQg6EgLwY5SfyoqFs16EVcIORmpHlQeITXQFeJrsDyoID5n9++l/E+IhpSBp1BU5mCPdzpklE8h99Zbjr+t1KcAI5idz6k9KFFcS4qlxsIAIOoHMcqXtrEgk7bff8ArQkmcxXiz6malDLhF6lpWo6iPKOlaHhd4t0L06QBtIzJmDWIIUBy8vWtfwdehEpjxAah09KVE4jYOKQUuOhQUMiMetK+F8NClKgJ8Chvz32+BptxK4keURQNirQFgYCozzxOPvpVFWV0hDqidWSYEyB5DoK0DCtQkEH97etZhDMp2546094PjUkbbwep5igYBFdhFQD0rqPSqPAmuwmuRVqZ/cUXESj9zXpH4V6P3tUNAqbgJSClUhIyFDp0NDLXM6Uq/wD2/wAUU5xJH9Yqj+Ko/rFRFSxA9lRPqI/DFQEgAqEV2q+B+mD7q5Nygc0e8CqPVXKBykfvlNC3V3qHgTp8zufSrjcJ/rR+/dXHz9kEguNyOQogZfETA8Anr/iqRdLPP8KLHEGyMkAnbPL4VQOKNeLxYTucx7utSLXrS1+fxq8ORJPITnpQFzxRGgkaoMhKtsxypdeXodOgrhISM8yqMz150ooF6e8KySZ/DoK0QaJypRkQes9Pfmllo2hKStOQfpc49Nh99Hu3CFpxBkZnb3YEUQQlChsTneAAP8V5cLVB0q9P3zqhMCEgAdJ2/WrkGciPPzg/fQLeK3IT3YWtQ1K5ScDcYrl7jbRAjUY2mcb/AKUDxXiZS8B4ZbVIyecYoFfECqBA6c/3zopw3xEBBhStYyCZ/wDikwGSo5JMmat70qTmImefnVLQMbk9KJVmqq9W4GB1ohNvzNXmxVvpxscioB0I5U44YCnJJAI2qhm0Px8xTR9tIgSZgBX61R4U6k/jFetW+D1xVzKEo3J88UKq4Wcez4jlPQR16+VIo1DQom2UQoRzxVaHUkAITnMDnPrXCnikDorfriZgdaUOTqpfc8Q0qLZkmN5HPlUQ2EpCEiCE4P69TSdFqSZWCJJBjJxH4zVQ5t7xWBpVAEYj8KOYeC5AJMb8opAw0trIzPXAoxi9P0xP4j9KnVOUk1FvhOVGgW3pSJkE7JVB++KpedQAZxg/RHTyFUZviF4dJ0RrEEncAemKpbvFlI8OTvnf41zdKUVHMAdB/iu2bIuYSSYE7Hb45rP0ePX+nfSkDedP5GvbjijaYyrzwkx67YqPcNIGRqB2j/O1dI4cDpgQokRMGRmeVAG9xpw4bAjkSMn3bUNYMuBRVo9uTJG8k5p+LUYyZKoMDlRRakJG5SCMe+qjH3HFBtoOoYIUYH3TNLHuIPKx7KTySPzo3jFsNbhE6pP47+tLtBK/IqG3SKiu7d9xvCcj/wAhP50wY4moQS0nO8AfmKWhcFIE+0d6JatHHFhCQco5devrTEO2NTw1aY5ZmfiKvSytPsqicGSVfdimVjw1IbSnUqI2nnV6LFCdh8aoTNXrwGk+IeYM+6qHL9KoBQpXWYj18qdptk6JhUk8vz5/hQjOgqUElXh3TkCRg0Ukde1EhEAxAJ6+uRUZsnE7rBkYBO5HSnLzLaCPYSqMBWZ9xr1KEqzrSYGw2T7v80QpDDisEFIjkPv3q5iyjmqORiB8Imm9jwZJVr1K3kFMxPx28qtfuVCSEKiCJIP5YG4yetAOpBGqVaZz5ehn8aDuWSpMTqE5HhplaMqkyFec5I6VTe2xVAIUBO+2ecge6gHs2nEg6ZCecRuOtXLSvEqydts+UxRDlqFlIMK9DGw++o20tHg0J0EjO533GfypB7bFQKtSiYG2+T5UQ2QSlRPiBMHaMdeRqm4ttKiSo5+kcSOUihrgpQQkq1IUDqzzERyjmeVVRgvUtqKQhSlJG40xnbnn7qOYbK20r0xOTP72pAptI8IJ0qiNP3T0FWpUgq0hYhHhEz+zNENLviDaFJGqJGAMgTjJqoXI8Q1A5+jpz7yaWPONZ0IhaU7kYJ6/pQ67xbiUkoySRAiCRG3MHIxRTnil4NB0f8hgpSvOD0APQVLS6hs94oagYCRvGB7zSxu0WtAhGR1B5csYFervFA6VpbSUAGCTIHpPlUo0lu+PBgCQSJJkxzg8q4urlCPaJUVA7AGPWs05xtXgcQZAkYk7lO8kxTG74qQ5AiE/1QDsem4oE9xxooe0iIUn21ZUD1A2VWdfu3ioLK9RBM55A4xy91ccRuDqKgYB2xAMYMe+hbdtYWlQVCTtI3MZ9ak6utJbvOKaDpVCY/qiPdIiuG75ap0uGRjePgZyKT3xWsJSVkpTiB7J6Y5VXdNaXlNgq0pMeHntjAxzqstCVvKACVJTzJK0gknbcnGKNu+IqSr229QQYCcyoTvtORWUL3dPnBCZ8Cl+Ex5g1ZccQbWpUAHwzneee3Koop1TziUuFtH8ycZnBE/jUQ07JloYOfa+iY6edC8JukhQK3CEKOMeyd9zIj0irl8RXqWkGRO4A6+e8+VIi9wlpxGtoGVEA53MbgjO+K1jdyls93pPhJSSB0mOW3xrG/xFBcBdJJTMJAg6us7ECo486DqJImCSCdztInFBtkXuBCCeUnG1cl5REkxHQfmayLz7wLaQsgmdc+o8xGKYP8SbDqAy4te5WlRkQIgfjVDUpImCrflQim1AkghOo5zPPnGKF4hxtLiFI/liRHiJ9+wiibW/AaSkphYTCQCSMDwmYgTvQDp8Tg1JW4obAyB7qsRbFtClLC0jfAIjyxvQ63XGsrKUlR0jSQY5/f50K66l3mVjYnOCOREwPWge2ZBTIWrIMbgn1nIq43ZJXgaY3g4A8zzpVbLdEIbgJAwdJ98md5ofirjhAbeUFbKCUZIPKYOJnagcOuK7srQpIOIzI9Ca4svHId0o5iMajznrypAy44tBb8ICc6CDODiSN6aL4i2kaO7MaYyJg9RzzJxPSgOKQVpgpSQI8Ko/Deu1qGSS2FHyzMxPlnnSVN8sLSttJCREEpjPQ8quvLpWtJXk8wNJxORtPXEUDF1IUDKkHETjA5AH6NL3LtQcUlIPIasQCcgzEwQD8K4cfBSVJSYmI5awdiI9+KGDpSlzcrV4fOPpGPgPfVD5baXMapMTCZ+8jeqm3UIxraAIg6smfyoOzECVrOvlCo9BnnQl42hOShWo7hagnzkEDNZBzR1lJUqZTBxtCsSK6c4WlZcIEwB7MwSQvOPQUltbtIghsKgx7RqXDip1AaEkwAV4nGxOefuqrgs26EAyJWDGmYO/TlVfEGEykAhIUCFahiBvpPPf0qq0u096NfiA9oJM84mee1Wv9oGxpAKgkHoRjP38qg9/gK0Ew4DOEkAnw+7FNZwBrRKRpIwBmc5O/nSa742Xmw2xcLDhVMSQCBtJ/IUFwHibSQ4p5aF6kwkTMKzJzsaDS2SnFsrdcMpQqDCQABHvk0HfqQ4xqQrxHTpTmR13wPWqzxA9262cp5ynaPL86WX50adJ8CuR5SDv5Zq5Bdb8MKxqKpk+zmfdBzQT9qUwqDJVgkEYA5n9abcGksglKyqB78bg4ijblKlJSk6QFA6pjoIJzvvsakhCC4WVloKOBj3c5HPyNdXVsyFIaAUpThhKhBgqgZyNifOrbjh69QQlSV852iPOTvV1vwR/WkJAkmdQzpUkgjPKSaC3jHZ42zCEqUlQCvpJG58z+lB8JsdbrchIhacJSAN/8V09xpCFuN3TpeUggRE6TzIzB99C8V7Rtkt93lAB1CQkgiI9lUZzTBqeMLaacUkqiCTgySehHKs3xDibYBCQEpICZJztG3r51nOI8YUvUhLYCDzHi9YMzNDu3EJUmEDWkatlEeUnINVDlh/WkED2RCQdyJ3NEWaF92paViCmNWBE9M+VZ2zuyj2NBMRJAmPjtVC0qTAIT6z+PxoNXb26inWClREEncR1MedOUOqUDqV/N9kaRiBsd6wbXEFJEJWkJ5gHf8qJ4ZxfT7BUFDO4z6A8/wAaDW9y9IJXgQQCnEjnvXFlaSlR1z4jkDnJxE0m4bxk96pw5UcGVEgcoAkDG9AcUv3W0BJWhCFlUGT4iImCBAiRtO+9QaC346dIbR4FSRrIJmTsBGPWkieJp1LSr2kqI66iCQeeM8zQPBUOOEht0KUN05yPXMesUvvHQgqQUjWkmYWMK8xp61RuWOMd13aS0ohqTMgBWJ9Ymh3uPgkKHhCicRsen73rI29ypxAStUqkAScj3dKvYYJUUyojciTynJpVrRI7WKQlZ7rUlUT44iMTAGKG4TxlYc1r0qBMgGBGevKOprlmyYWAQ4JA6gz6TVztu2Rpn/xGBOfdvSoYjj0qJ7sYykTv18zyzVSu1xQToAmQCTJznbpvt5Vxeoa1N7JIGYiTIgTQjrDZ5gmeYB/KpRYO1D2Tq3MmIB+Ok4qlzjDsnSud422nrVDfD0LJBjHNMifLBAHrSl1elEzpSolInM+/0pQxe4muSdzuYifuFVv3ql6UkExMDpMTyztSZRA2IMjOKYIuQcla9oIBj4UIJsLyHE6EHONogUVfsqKTB5mNjk8vQ/dSK4vdI0qKifXH3057PqCm1g5k4ztVUFb27qlQ0pzWDkQEx6KmrFcEfUkDu1Y3Mp/WrrpgKJx4gRucET8ZG886ohJU4G0QUkJ0lznBklRAiiNAjiTXkP6tcmfUTFQ8YSpJSpSAkZAKem0GKV8Z4apCVOSCiJnYieqZPxmkdldo1CFBORM880V9Fvbd1psAq0EDwgSZ9+B8JpOm/d2UtzzlSqE7S9p0XLqVJXDSZGQAZOJzMiBvSV9aFZSpQ1bqUMKxkSANhyp4VoneKuR4Ukq6kEmlt1f3SxEugc4Chj3UgfeUg6c4kDGCCADHLahm71RVg+IyJ55EQT0igZqYdkyknG2mh3VLz4FY/wDTP6VQ7qRghMKyNik4iRHOKqF3BBnI2jpEUQVb6goKUlZO0aDkeWKLZCSDI0gHxFQiJ6mNqVKfTp0p8MxPmBtJqpVxkE5jYchz26UDLuC6tTaO7AAkKneOkdarQ8sDQUrzvIO46fHblFCNPJIUmBJ0jbkDJ5Zq24WAlCwT4iZECJTAGOkE0BLWo/RM+n60wt0NpEqyZmOhHLzpTaaFgiFBUCFcsGR6UG9cHUQdwTJgDJOfXNAydu1FaiNQQoQNXLqJmPdVZCl6UE4TOkesbA+g2oD5weZwSTEdcHG1cJcO85x64mI+NMDlF84hstpGkhUlxCoV5CRsn0ihYmFKBJJklS/a9epmgZIAzvy9K9Lp3md+nPeiGegKEQEqBmJiB60XZcT7sHwlRSCSQRtzz7xmkGtUbzPx6etWEkJGcRyP+KK2Fw+20dBKEnSFAaZUJE70LY8cQHCXApRkhJgYT5/S/Gk/FFBxRWOqUjyEdM8+dMkNtqs0jSNYdGpeJiRjrTwd3nFJmPFJkaYGkf0yU5E1xcLUpvW3CTJ1pVpk7iQT5zj9aRtuHxCVRPWPuqt5U6eUAiTnmN+tAYi8UANKnEz0cIn1iKpfcOBnHU86qUpJOVGcySBAnoOXxrl4lPhUd/F64ifhQFqWCN4r1q7DYOnxTynHuoU6omcCM+hx99VukRuSrc9JoC7lvvZUknWBlKjy8j08qt4RdLaOobbHpHn/AJpWlwjIJB9aOS4lRlRIGNiNxtuNpqB7xK9BRlOsk4IVBABnzkVTZslxBwUpkKJ1TJGwOJFIHm1IImI+ieo/KvWFSQJSIGCQPXJ51R9BbuULSvXGBlK0+Ep+OFDnvWO/gZUlSwpEAyEj+nfp6Dei+ILGhUEpM5SreeoMx7xU4Zcez40iNzJ8Qj2Tn9+VIFVroWQlUjGSDPw5fjRzCFa1JSvUgDB0kzPLTIBPnXnHUEvJXpGlaZSRmR1NKkuEKPLkYmKUPuIsF5tISoYjnGpXmCMEetZ/VClJVIIwfdimtjd+GDMSCP3kzS3iJBdURsT++uKm5BYHToKeRz8KCBjpRBV4ZiK4SJxv5UHIVVyUoONvOf2KEmu0KzNM0eTBol1ctDOEn4E7z12FDvLlRPWu1L8PX98qUdM5zMRVClZr0xHKuaaLUpnFEKsjplJ1eUR68zQqaOtVCPpb8v3t61QvBq5tUeVNbfhKXlqlaGQBzBMqnYefOq+O8ObY7oNrLhUmVSIg42G4351PAs2Plyoy2WFDxFKQNjQzSVEyRj7qLeWVJQFbI1ZzzjqfKgIS3qBCVJJBBAnkAc7UdASjJAAIMmRkGaCLvdJCQAHFCSeiTsPhmqXbhSkhESVGPU8hVHK0gazKVBSpwZ60M4uAMA75OeldqYUn2khEdef/AMEVL5OARkRvyHpNEUMLgyN+R3g/rRovZgKBUPpBRMznn/VnpSzVRLSiDg5qaqXDISYTJByATt78TVGurr5YKhECBn16xyoc5qboISrw4I/A1SmuTXqDTAZcL1pkmCBInn19KGaAiT+setXLOlMADP4UN3ZFUP12i1AqJM8hE/nmg7EqDgjwwRPKM889aNuGCkkd+3qESQr7p512LF5JCgUkKElW4V6mOdBxxSF6SBJTOopyM7Z+O4pQ00dQO8zGd43inP8AMCgClJO+BtHSDkVybVZMhEHPIjJiJEc450UuDS/og6VdPwq9HDFrIgZ2OogAH1qxLTmrREyTEflBrRcGu06ClWlJCiBJiTsZ+H6iqhRxfsi8y0HVkFMSYwB0gn2pnypCho5+H7E19L7ZX6Hm1MtSpS9Pi+iNJG5/CKzfZxKrVz+aFkY0lAJiNU7CRuKyMqLUycE1wWztWz4vZd6+p1KtYXmFJUkx0kjxUvTwsyRo98fh4qaM6G+lGcPsu8Kkxsgq+FNHLHMac8/L1waa8BsEAkFUKCVjc5CgkAHGIg/GqMWlqfXzrstapUdySdsfdt6VoDwlE6AZgbg4J57xPLkKqd4aoKCUgnGDv+G1OBKWFCBIjy5f5oi1bWJIG0BRB2GcHlmD8KZuWD8EpTPXeTXCRcIk92JIgmMweUgVQ24ewtJDawlJOwgTkdZ2iOVX8X4Qha2iHW8AJUmSVEHT7IiNWCBJiszw5C2nEqKVGMRn4CRFaO14jOrS0pIkZInUTyKQdhvOrHSgXnsy8VEaUAhWCpSR5gbxq5RO9Hs9mHAS48pIbTKjAOT0+PXFHPld0VMqhtKNKgvTIVBmCJHTrTXjSO8SEpIM5VGxnYE7HIJqD59ccOfUSso1EnkRidun7FcN8OdKVQiQohOCkwroQDImDkxsa3fzJelKdCpH0Rty88D40t4Lw7ue/KgoFxaShKRBEKUckjESM5opIx2dfA0kaQJIBKZzy3gUsvmyFaMagMlJBHLmMYrRdoWS5IcFwtcju1q8QSDuCFEEDzEigU2bYjS3qUkQfFM+cbiOX51UZ/uiCY5VWnf/ABWrZ4YkoA0q1EnIOI9Skj1EUtb4cST0JgmCB6TsPSoBEt65UkgKSRAHTqB9GqVWZzJnmdqaW/CdJMqSfKfzkiuCypQ8Ps9VSPxA+6rAFdoWc4mAMYMDyoVpORKZ2x5U5FoT4SnxgTGSY6zHs+dVM2SgSSJ8kkGPMg8vfUA6m5BkyTVl+5rEwlETOnE7e/EffRn8OOTlUYI232wJ/Gr27aCDpRsZSeZ5DaRzo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xMTEhUUExQVFhUXGCAbGBgYGRwfIBwaHx0XICAfHBweHiggGholHBgYITEhJikrLi4uHB8zODMsNygtLiwBCgoKDgwOGhAQGywkHyQsLCwsLCwsLCwsLCwsLCwsLCwsLCwsLCwsLCwsLCwsLCwsLCwsLCwsLCwsLCwsLCwsLP/AABEIAMABAAMBIgACEQEDEQH/xAAcAAACAwEBAQEAAAAAAAAAAAAEBQADBgIBBwj/xABEEAABAwMCAwUDCgUDAwMFAAABAgMRAAQhEjEFQVEGEyJhcTKBkQcUQlSTobHB0fAVI1LS4RYkM0NTYmNy8USCg5Ki/8QAFgEBAQEAAAAAAAAAAAAAAAAAAAEC/8QAGREBAQEBAQEAAAAAAAAAAAAAABEBITFB/9oADAMBAAIRAxEAPwD4bUqU97G31uxcB64Lv8sEtd0hKiHY8CiFLSIQYVE5KQMUD3tf2cYbs0Ltx/MtXPm94NyXFJCwsgTpSFd40STEoAHOmdsLex4fYvoVbOG4W6HkusrUHQC2iMo1IDQWonSRqO2qlPAO2QUxdscSfvHm3m0pbAId0LBJC/5jgjSY8I9qTJECgeN8XtXOH2lshT/e2xcPiaQEqLqkKUNQeJATpIB0nV0TQOeN/J4DxJ+0s16m2EBbhKVqUgBKdwlMuLUSDDYPtRiMVXHyXvNpcceuGWWkd0dTgcSSl0kJUUFOtEKSUkKAMg9KLf7dWS7y5eW1cFq+aKLhIKApvwtwGskL0qQTqVpnUPCNPiWL45w5Fne21um6T35a0FwIUT3SlqlwhYCZKymEpMBIMqJMAJ2I7PM3PFG7R1wKaLigVImHAjUfCYkBWncxjoa0l72aZuLHhaG37ZsqcfbDuhSS8ouMpR4dOtUEwSdp6VjexPHE2V8xcqQVpbVKkgwSCCkxOJAVMc4iRvWiPaWwQnhaGzdEWL6nFlTTYKwpaFnSA8dPibCYJOFEziCAXBPk7uXy/JCEsPFhSghxyXQYICWkqVpAyVEAAEdaR3lm7Y3Sm3m0FxlUKQsBSTjE5yIII91aw9rLB4XlvdN3JtnrtV20trQl1LisFKkqUUFOkkTPuz4cWpTC3pIWyyTskd6pIj/yUgLUTvlIyYA2oPrHaTs80m6v2nbFu3smmVKauQ2pBDgSgoCXT4VlSyU6YMz5Vk2vkwuywHZCVFoPaVJcCQ2TuXtPdBQT49OqY5cqVfKDxli8vXbljvQHYJS4hKSkgBMApWrUIEzjfbnTTi/aLh1200t9m5TdoZQydBQWYSNIcgkLKgnxaJSCQATEmgl/8nRadcZN2wpxokuoSHCpDaUay5pCZUkAgQJOfI1x2e7PrTcOpYftHf8AZuO6lArSUaTICSJS6AOcFJom97ZsHiz9+2q6bS4jwFIQFoWUpTJGspWkQTBOdsbi1jtxbqvnbl7vjrtDblxLTetxakaS6tHeBKTHIKVMDInAKVdh1m3deRcMuKZZQ86hGo6Er2BcA0a4zpmcHpRVz8nDiFKb+c26nRb/ADhKElZ1ICdSs6YTgiCfa5bUf/rez+bLZCLhGqx+bpbSlHdtuakqWseMFfeqSCpXhI0jC5Gmz/Wtl887/wD3Oj5h81/4W9WrRo1R38aY8UT5edBmF9ldLCXV3DSFqZL6WlagVN5jQojSpRI9kGcHpTbsfaNO8K4kHCy3octyHloJUkKU5IBAKoOgQB1NdDtsgcPNoFXC0lju+5cShTYckHvUOFWtGk7I0keaZwq7Mcat27W8tbkPBNz3RS40lKilTSlEShSkhSTr/qBx54C5/sI8g3YU43Nsyl8RJDrStlIIGN04VBz5Gr7X5PHXFNBNwxDtoq6SVakjSmZSZTuCDnaM0S325acdue+bcbaftE2qNGlxTaUaIJB7sOE6TOU7+VMbXtxYJUwAm6CWbFy11aW1FRWSArTrTpABKj4juE8tSgSvdhUC3F0L+1Nv3gb1jvJCijXGjRq1R9HevLf5ObpVzdW5I/2kd4tCVuTr9gJQhJWoqEnbEGYoZnjNseFiyWXg587D6lJbSUhOjuyBLoJVp8Wwk4x7VaC+7b2L9zxDvm7k2t93SiUhCXW1tA6YBWUKTJO591ApuOwj9q46blbLSGVoCFuhZQ8tcqQkAJmClJKtUaRvE1T8rDCG+LXaEJShIWmEpAAHgRsBgVYe0Fkq1dsi0+i3D4fZUlSVOKUEaCl0mEp1pzqSDoP0Vigu3HG2L7iLtygOttOqTOoJUsABIJCQQNhhOr/7s4Br2Q7OMv2ziHBNzctuKtc5T3Gg4GSvvSXEQBqHcmJCpAPZ3gFu9w6+uXHdLjBaCBCoGsqyQlJkq06R0yTyNNG+3ndX7C7e4vUWLXdgMmJ0IACk92HO7VqIMqMe0TGAKH/1Bw9KeIMNouU210ppxA0thSC2tau69sgIOsgOZKYHgVQO+2nZMXLyVMrt2liwbe7hKSmQlsKWYSnSjcRqOfdSPg/yZ3dxboeRu6lSmkaFnWlI5uBJbbKshIWoTFNB21svnnfzc6PmHzX/AIW51aNGqO/jTHiifLzpUvtHYP2lui7YuDcWrZbb7paQ26idSQ6T405KgdGTO4xAdP8AycuJUUfOrZTnzf5wlCCs6kBOs50wnBEE+1y2pWvsrpYS6u4aQtTJfS0rUCpvMaFEaVKJHsgzg9K047a2Xzzv5udHzD5r/wALerVo0ao7+NMeKJ3x50AO2yBw82gVcLSWO77lxKFNhyQe9Q4Va0aTsjSR5pnAYSpTjtXZW7NypFqta2wB/wAmkqSqPEgqQShZB+knHwpPQX2TyULSpbYcSN0EqAOOZSQR1wa+l8Y7M2Jvb+ybt+5FsypxNwHHFaSlKFQsKUUQoq08tx6V80smUrWlK3A2k7rIUQMcwkEnpgVsPlO7UG6unSxeOu2rpCg0S6EogAQUKhMyNWBzoFzXYa7U2FgN61Nh0MlxId7omO8KDsj6Un6Ods054X2AumLxtCkWb7gdKCwt5Jk92pfjSCFadOfWKO4v2qt7lhpQ4heW6gwlhy0Tr7skDRrK0nSGyIUoaFEgEbnE/wBTWf8AqL5/33+21a9Whc/8WjTp0zM89vOgyPBOyNxctpcR3aAtehoOLCC8sAyloH2yMDpKgJk0xRw1tfBEOIZBuDxDuQtIJWtJZKgmP/cQIA5DnV44hYPWDVtcOuoXZOOlvu0ahcocUCQCoDuVShPiUDAM6VHA94J2hYt+GsJ1hT7XEUXfcwsakISE6dekpBMTzx54oF7/AGEukmAWVlK9Duh1Ku4VpKiHo9iAleciUKG4ilXGuCOW3dlSm1pdSVIU2sKSQFFJyP8AyBEV9Cv+2FuLxNy3xTiC0LcU6GSklLBgqCSlaih4ajoCUhIAnxiATke3XFWLhbSmgzrS3Dq2Gi0hatStJCCAZCNIJgbUD3j3ZDvrewXaNsoWuz1qbC/G8sFeooSSVLUEgGPOBMQMzwbsncXKErSWkBatDIdcCC8sbpaB9sgwOkqSJk1rbDtXaN/w2671XfWTCmyx3RJUvx6SFyE6Drk5BAGAScD8C7TsnhzVsq+u7B22W4oFgKUH0uHVBCVohaSABqVGT1OkEdh2DvHUphKEOL1d2y4sIdc0YVoQqDgyMx7Kule8N7CXbyUFPcguKcQ0hTidTqmvbDcSFQcTMV9DZ4lbIFqHbh1q/S2e5Ltsu4dR35JTpU2pCHTCpBUhR1KV10hT2K45Y8OW0lTyUOM3DoulobU536RKWu6WPZZyokYJxg0GWtvk9vFhmO5m4b7xlJdRK8KISBM6oST085xSbs5wN29fRbsae8XMalBIwJOT+AzX0Gw7SWLV5wlz5yFIs2FNuqDbvtDXGkFEkHvP/wCTPKcr8nvEGLTibTzzoDLSlHWErOoaVJEJA1CZByB50FCOxlwVpQlTCpaLq1pdSUNIEg96sYQQRHmYia0fDux2mwvkvIYDqTbOM3Jc8BacU5JSvbT4CMCZJB2EK+wHHWbN65bcecbbfaU0m5Z1amzIKXAnCiCUjGDmmp45aLYvbR3iFw6XUs93dPocUFFpbiikIlS20/zAMzkKOJAoM1xDsZdMtXDjgQBbqQlY1SSHPYWjkptWYUDyPSmXDuyVwzcutKatn1C0U94l+HuymQtGxKwMgU0uu1trdNXjC3Cylxq0bZcW2rIt9WrWlsrKVK1SIkQN+pqO1Ngb7vhcKS3/AA35vK2VA94W9EQkr23PLkCregzfFuEoXw/hJYZSH7hb7aindxQcZSiSTv4j0GaO4r2ZQ1wlBCbddweIdz3zTgUFJLSjpKydKQFY5DAPOav4N2strVrhCwsuuWbj6nmkhQOl6PZUpOklIG05JGdyAr66sU8M+Yt3ZcX8+DwX3C0p0FvRKpMiBkgAmcAEeKg8432KunH7xYatbdLC0JdSl1KUI1JBlOozpjJ98TEUsX2IukuOIX3SEttpcU8pYDQQ57B19VchuYOMVq+1faSyeTxct3AJu126mk924D/JB1AkpgEzA9KdO8UsXG3XHXybRxm2ttRZcUhTzKVFQKRodCkpKVJIUBCzMxAD5R2g4C/ZuBt9KQojUnSpKgpMmFApJ8JiRMSKfdgOyzV73iXSUrXLVt0U/oWuTtKUpbhUHBcbnBrn5SvHcNvJfS8260C3paLWhtJUhKO7USQkBOCSZGaLuO0otVWjNjctKZbCVKWq32eKgVrOtBXHhR7JmEpGIAoFHYbs2m+ecbW6Gw2y47MgSUpkCTsJgkwcA1obrseH7Hh3cC3Q6tx9txwuQHVBxtDcEmVSZiBAnlNXq49w9ri1zcNPKUxdMvAq7tctuOpM6gfEpOrMpn2tsVSji1ihHCEJutQs7lbjpLTg8KnG1yBBn/jjefEkwMwGYsOyVw4XdRaYS053S1vuBCe9kjuwo4UsQSQNgJMCmI+Ti+Hdd4Gmi6tSEhx1KTrCkp0lOTJUoRE7iYkVpLftZaqF9b/Pri0Dl6q6ZumEuHUF4La0DSsQIO8EjyGod/tHaL/hSjdOKNrcrceLyXFLKVLbWCVBMFUNRpBMakiVAFVBleG9jrl5ZblptffFhKXHAkqdSUhSU9SnWif/AHCJrnsLw9b96022008oknu3lQhUJO+QT1gZxW1sO19o27chTzbrD166+tl23K0raUEx3ZICm3yFuJz4fAMpHt5L5NuJs2vEWLh9ehtsqUTpUqfCoAAJBMyaD3h/YS6dbt3QWEouSUtFbqRKgpKQI3kqUBEesVnby2W04ttwaVoUUqT0UkkEe4g1vLfi9mhvhCPnKSbO5cW6Q277CnELBTKM4aiN5UPOMn2suW3b25daVrbceWtKoIkLUVbEAgiY91ApqVKlBKlSpQSpUqUEqVKlBKlSpQNGu0d4lvuk3VwlrSU92HVhOk7jSFRBk4pXUqUGy+TLsw1eXTXznDCnO7CcguL0LVpSQRASE6lKBxKB9MUv7EcBTdXDfenSwHWkuHMqLiwlKE5HiVnngBSs6ad9hO3CWLq0+ctsBlgFPeholaUwvYg7lSskDMmheAdttD9sHWLUMtvpXIZygFaCtSIPtQkZyfCkchQVvL4faXV409aLuQm4cQ2nvlNBtCFqA8QCi4VbGQI0DJ1GAO17VuzfuIZZCWmlhKmitapUmA4krJ1EawpOoRgSIpg/2gYVxZy8hKW0OuOtaEEa1hSlNEj+or0KVMAwZrJsIBUkKUEgkAqIJ0ickgZMb4oPrF32RY+c27aOFuG3eaaW5cJcfAa7xMrV3iiWwG51eKdoO9fLOIsJbdcQhYcQlakpcAgLSCQFASYBABiedb/jvELR67t7hniQYUy0y3qDLxUC2kJUpI0AEb4JE7GKznariNve3F5dpJYUpxJZY0TrBwsqWCEoUICiIMlRE4kgXxyyteHufNHrcXD6QO/c71aNKlJSdDQAjwg+2oKBJ2gQU3atm2RdOJs1FduNPdqJJJGhMkyBnVMiBBp72jvbLiDvztdwbd1aR37RaUuVpSkFTSknSQqDCVaII3gzWevUWym1OtqLa+90ptyCqGtPtl6QCrVgp0jeRAxQLKO4bxi4t9Xzd95nVGrunFI1RMTpImJMT1NA1KC67unHVlx1anFq9pa1FSj6k5OKpqVKCVKlSglSpUoJUqVKCVKlSg/VJ4NaxPzdjb/tI/ShjwW2/wCwz9kj9KPSvCQM+EfhXSUDnitNF7PAraT/ALdn7JH6VaeE2o/+lY+yR/bRa24qrSfP76Iob4Xa87Zj7JH6VU7w61xot2J5y0j+2in0+teJIiKBUrhFuf8AoM/Zo/SvFcFt/wDsM/Zo/SmIMD2T8f8AFVrV5H9+6kQD/CLYf9Fj7NH6V5/Crf6uz9kj9KOK+ifvrhSldKAZPBbc/wDRY+zR+lXp4Hbc2Gfs0fpXvdq6gdatbcIxRXaOC2w2t2COvdI/trpXBrb6uwAP/SR/bXouCPMV6bjyNBUOD2v1dn7JH6V5/Brb6ux9kj9KIDg6VchWOVXFCfwm1+rsendI/trtvg1tubdj7JH9tGTGw+6uJzk0RV/CbT6sx9kj+2uk8HtfqrH2SP0rm+vw0nUqSJjH+TShfaYmNKAOsmfwqIdjglr9WY+yR/bXSeC2v1a3+yR/bS+z4+lZCdCpP9JBH3xThl0HIneKorTwO1+rMfZI/trocCtPq1v9kj+2ub6+7oJgTJ+4VczeJONaCrmAoH7qCr+BWn1a3+yR/bXieB2v1Zgf/hR/bR2ryr1LgoAhwC1+rW/2SP7ah4Fa/Vrf7JH9tH66mqovAH8CtPqzH2SP7a8/0/afVrf7JH6UxC69mqcBDgNp9Xt/sUfpXp4FafVrfb/so/to2a9FFKV2ShEDkKqLSuhxTJIkJJByAd/Kq1qVy/OogAOmuFOUS4Vc0j4j9KqI2x99IOA7iDFWMuiNgahb/cVWprmJBqizvEf0xVbqUn2BmvZ6gH3VEN+XwoKCyvnVZYPU0cEqA391SfT4UQEm2O0/GoWDzir13h7wtiCYwP8AO0VQg6EgLwY5SfyoqFs16EVcIORmpHlQeITXQFeJrsDyoID5n9++l/E+IhpSBp1BU5mCPdzpklE8h99Zbjr+t1KcAI5idz6k9KFFcS4qlxsIAIOoHMcqXtrEgk7bff8ArQkmcxXiz6malDLhF6lpWo6iPKOlaHhd4t0L06QBtIzJmDWIIUBy8vWtfwdehEpjxAah09KVE4jYOKQUuOhQUMiMetK+F8NClKgJ8Chvz32+BptxK4keURQNirQFgYCozzxOPvpVFWV0hDqidWSYEyB5DoK0DCtQkEH97etZhDMp2546094PjUkbbwep5igYBFdhFQD0rqPSqPAmuwmuRVqZ/cUXESj9zXpH4V6P3tUNAqbgJSClUhIyFDp0NDLXM6Uq/wD2/wAUU5xJH9Yqj+Ko/rFRFSxA9lRPqI/DFQEgAqEV2q+B+mD7q5Nygc0e8CqPVXKBykfvlNC3V3qHgTp8zufSrjcJ/rR+/dXHz9kEguNyOQogZfETA8Anr/iqRdLPP8KLHEGyMkAnbPL4VQOKNeLxYTucx7utSLXrS1+fxq8ORJPITnpQFzxRGgkaoMhKtsxypdeXodOgrhISM8yqMz150ooF6e8KySZ/DoK0QaJypRkQes9Pfmllo2hKStOQfpc49Nh99Hu3CFpxBkZnb3YEUQQlChsTneAAP8V5cLVB0q9P3zqhMCEgAdJ2/WrkGciPPzg/fQLeK3IT3YWtQ1K5ScDcYrl7jbRAjUY2mcb/AKUDxXiZS8B4ZbVIyecYoFfECqBA6c/3zopw3xEBBhStYyCZ/wDikwGSo5JMmat70qTmImefnVLQMbk9KJVmqq9W4GB1ohNvzNXmxVvpxscioB0I5U44YCnJJAI2qhm0Px8xTR9tIgSZgBX61R4U6k/jFetW+D1xVzKEo3J88UKq4Wcez4jlPQR16+VIo1DQom2UQoRzxVaHUkAITnMDnPrXCnikDorfriZgdaUOTqpfc8Q0qLZkmN5HPlUQ2EpCEiCE4P69TSdFqSZWCJJBjJxH4zVQ5t7xWBpVAEYj8KOYeC5AJMb8opAw0trIzPXAoxi9P0xP4j9KnVOUk1FvhOVGgW3pSJkE7JVB++KpedQAZxg/RHTyFUZviF4dJ0RrEEncAemKpbvFlI8OTvnf41zdKUVHMAdB/iu2bIuYSSYE7Hb45rP0ePX+nfSkDedP5GvbjijaYyrzwkx67YqPcNIGRqB2j/O1dI4cDpgQokRMGRmeVAG9xpw4bAjkSMn3bUNYMuBRVo9uTJG8k5p+LUYyZKoMDlRRakJG5SCMe+qjH3HFBtoOoYIUYH3TNLHuIPKx7KTySPzo3jFsNbhE6pP47+tLtBK/IqG3SKiu7d9xvCcj/wAhP50wY4moQS0nO8AfmKWhcFIE+0d6JatHHFhCQco5devrTEO2NTw1aY5ZmfiKvSytPsqicGSVfdimVjw1IbSnUqI2nnV6LFCdh8aoTNXrwGk+IeYM+6qHL9KoBQpXWYj18qdptk6JhUk8vz5/hQjOgqUElXh3TkCRg0Ukde1EhEAxAJ6+uRUZsnE7rBkYBO5HSnLzLaCPYSqMBWZ9xr1KEqzrSYGw2T7v80QpDDisEFIjkPv3q5iyjmqORiB8Imm9jwZJVr1K3kFMxPx28qtfuVCSEKiCJIP5YG4yetAOpBGqVaZz5ehn8aDuWSpMTqE5HhplaMqkyFec5I6VTe2xVAIUBO+2ecge6gHs2nEg6ZCecRuOtXLSvEqydts+UxRDlqFlIMK9DGw++o20tHg0J0EjO533GfypB7bFQKtSiYG2+T5UQ2QSlRPiBMHaMdeRqm4ttKiSo5+kcSOUihrgpQQkq1IUDqzzERyjmeVVRgvUtqKQhSlJG40xnbnn7qOYbK20r0xOTP72pAptI8IJ0qiNP3T0FWpUgq0hYhHhEz+zNENLviDaFJGqJGAMgTjJqoXI8Q1A5+jpz7yaWPONZ0IhaU7kYJ6/pQ67xbiUkoySRAiCRG3MHIxRTnil4NB0f8hgpSvOD0APQVLS6hs94oagYCRvGB7zSxu0WtAhGR1B5csYFervFA6VpbSUAGCTIHpPlUo0lu+PBgCQSJJkxzg8q4urlCPaJUVA7AGPWs05xtXgcQZAkYk7lO8kxTG74qQ5AiE/1QDsem4oE9xxooe0iIUn21ZUD1A2VWdfu3ioLK9RBM55A4xy91ccRuDqKgYB2xAMYMe+hbdtYWlQVCTtI3MZ9ak6utJbvOKaDpVCY/qiPdIiuG75ap0uGRjePgZyKT3xWsJSVkpTiB7J6Y5VXdNaXlNgq0pMeHntjAxzqstCVvKACVJTzJK0gknbcnGKNu+IqSr229QQYCcyoTvtORWUL3dPnBCZ8Cl+Ex5g1ZccQbWpUAHwzneee3Koop1TziUuFtH8ycZnBE/jUQ07JloYOfa+iY6edC8JukhQK3CEKOMeyd9zIj0irl8RXqWkGRO4A6+e8+VIi9wlpxGtoGVEA53MbgjO+K1jdyls93pPhJSSB0mOW3xrG/xFBcBdJJTMJAg6us7ECo486DqJImCSCdztInFBtkXuBCCeUnG1cl5REkxHQfmayLz7wLaQsgmdc+o8xGKYP8SbDqAy4te5WlRkQIgfjVDUpImCrflQim1AkghOo5zPPnGKF4hxtLiFI/liRHiJ9+wiibW/AaSkphYTCQCSMDwmYgTvQDp8Tg1JW4obAyB7qsRbFtClLC0jfAIjyxvQ63XGsrKUlR0jSQY5/f50K66l3mVjYnOCOREwPWge2ZBTIWrIMbgn1nIq43ZJXgaY3g4A8zzpVbLdEIbgJAwdJ98md5ofirjhAbeUFbKCUZIPKYOJnagcOuK7srQpIOIzI9Ca4svHId0o5iMajznrypAy44tBb8ICc6CDODiSN6aL4i2kaO7MaYyJg9RzzJxPSgOKQVpgpSQI8Ko/Deu1qGSS2FHyzMxPlnnSVN8sLSttJCREEpjPQ8quvLpWtJXk8wNJxORtPXEUDF1IUDKkHETjA5AH6NL3LtQcUlIPIasQCcgzEwQD8K4cfBSVJSYmI5awdiI9+KGDpSlzcrV4fOPpGPgPfVD5baXMapMTCZ+8jeqm3UIxraAIg6smfyoOzECVrOvlCo9BnnQl42hOShWo7hagnzkEDNZBzR1lJUqZTBxtCsSK6c4WlZcIEwB7MwSQvOPQUltbtIghsKgx7RqXDip1AaEkwAV4nGxOefuqrgs26EAyJWDGmYO/TlVfEGEykAhIUCFahiBvpPPf0qq0u096NfiA9oJM84mee1Wv9oGxpAKgkHoRjP38qg9/gK0Ew4DOEkAnw+7FNZwBrRKRpIwBmc5O/nSa742Xmw2xcLDhVMSQCBtJ/IUFwHibSQ4p5aF6kwkTMKzJzsaDS2SnFsrdcMpQqDCQABHvk0HfqQ4xqQrxHTpTmR13wPWqzxA9262cp5ynaPL86WX50adJ8CuR5SDv5Zq5Bdb8MKxqKpk+zmfdBzQT9qUwqDJVgkEYA5n9abcGksglKyqB78bg4ijblKlJSk6QFA6pjoIJzvvsakhCC4WVloKOBj3c5HPyNdXVsyFIaAUpThhKhBgqgZyNifOrbjh69QQlSV852iPOTvV1vwR/WkJAkmdQzpUkgjPKSaC3jHZ42zCEqUlQCvpJG58z+lB8JsdbrchIhacJSAN/8V09xpCFuN3TpeUggRE6TzIzB99C8V7Rtkt93lAB1CQkgiI9lUZzTBqeMLaacUkqiCTgySehHKs3xDibYBCQEpICZJztG3r51nOI8YUvUhLYCDzHi9YMzNDu3EJUmEDWkatlEeUnINVDlh/WkED2RCQdyJ3NEWaF92paViCmNWBE9M+VZ2zuyj2NBMRJAmPjtVC0qTAIT6z+PxoNXb26inWClREEncR1MedOUOqUDqV/N9kaRiBsd6wbXEFJEJWkJ5gHf8qJ4ZxfT7BUFDO4z6A8/wAaDW9y9IJXgQQCnEjnvXFlaSlR1z4jkDnJxE0m4bxk96pw5UcGVEgcoAkDG9AcUv3W0BJWhCFlUGT4iImCBAiRtO+9QaC346dIbR4FSRrIJmTsBGPWkieJp1LSr2kqI66iCQeeM8zQPBUOOEht0KUN05yPXMesUvvHQgqQUjWkmYWMK8xp61RuWOMd13aS0ohqTMgBWJ9Ymh3uPgkKHhCicRsen73rI29ypxAStUqkAScj3dKvYYJUUyojciTynJpVrRI7WKQlZ7rUlUT44iMTAGKG4TxlYc1r0qBMgGBGevKOprlmyYWAQ4JA6gz6TVztu2Rpn/xGBOfdvSoYjj0qJ7sYykTv18zyzVSu1xQToAmQCTJznbpvt5Vxeoa1N7JIGYiTIgTQjrDZ5gmeYB/KpRYO1D2Tq3MmIB+Ok4qlzjDsnSud422nrVDfD0LJBjHNMifLBAHrSl1elEzpSolInM+/0pQxe4muSdzuYifuFVv3ql6UkExMDpMTyztSZRA2IMjOKYIuQcla9oIBj4UIJsLyHE6EHONogUVfsqKTB5mNjk8vQ/dSK4vdI0qKifXH3057PqCm1g5k4ztVUFb27qlQ0pzWDkQEx6KmrFcEfUkDu1Y3Mp/WrrpgKJx4gRucET8ZG886ohJU4G0QUkJ0lznBklRAiiNAjiTXkP6tcmfUTFQ8YSpJSpSAkZAKem0GKV8Z4apCVOSCiJnYieqZPxmkdldo1CFBORM880V9Fvbd1psAq0EDwgSZ9+B8JpOm/d2UtzzlSqE7S9p0XLqVJXDSZGQAZOJzMiBvSV9aFZSpQ1bqUMKxkSANhyp4VoneKuR4Ukq6kEmlt1f3SxEugc4Chj3UgfeUg6c4kDGCCADHLahm71RVg+IyJ55EQT0igZqYdkyknG2mh3VLz4FY/wDTP6VQ7qRghMKyNik4iRHOKqF3BBnI2jpEUQVb6goKUlZO0aDkeWKLZCSDI0gHxFQiJ6mNqVKfTp0p8MxPmBtJqpVxkE5jYchz26UDLuC6tTaO7AAkKneOkdarQ8sDQUrzvIO46fHblFCNPJIUmBJ0jbkDJ5Zq24WAlCwT4iZECJTAGOkE0BLWo/RM+n60wt0NpEqyZmOhHLzpTaaFgiFBUCFcsGR6UG9cHUQdwTJgDJOfXNAydu1FaiNQQoQNXLqJmPdVZCl6UE4TOkesbA+g2oD5weZwSTEdcHG1cJcO85x64mI+NMDlF84hstpGkhUlxCoV5CRsn0ihYmFKBJJklS/a9epmgZIAzvy9K9Lp3md+nPeiGegKEQEqBmJiB60XZcT7sHwlRSCSQRtzz7xmkGtUbzPx6etWEkJGcRyP+KK2Fw+20dBKEnSFAaZUJE70LY8cQHCXApRkhJgYT5/S/Gk/FFBxRWOqUjyEdM8+dMkNtqs0jSNYdGpeJiRjrTwd3nFJmPFJkaYGkf0yU5E1xcLUpvW3CTJ1pVpk7iQT5zj9aRtuHxCVRPWPuqt5U6eUAiTnmN+tAYi8UANKnEz0cIn1iKpfcOBnHU86qUpJOVGcySBAnoOXxrl4lPhUd/F64ifhQFqWCN4r1q7DYOnxTynHuoU6omcCM+hx99VukRuSrc9JoC7lvvZUknWBlKjy8j08qt4RdLaOobbHpHn/AJpWlwjIJB9aOS4lRlRIGNiNxtuNpqB7xK9BRlOsk4IVBABnzkVTZslxBwUpkKJ1TJGwOJFIHm1IImI+ieo/KvWFSQJSIGCQPXJ51R9BbuULSvXGBlK0+Ep+OFDnvWO/gZUlSwpEAyEj+nfp6Dei+ILGhUEpM5SreeoMx7xU4Zcez40iNzJ8Qj2Tn9+VIFVroWQlUjGSDPw5fjRzCFa1JSvUgDB0kzPLTIBPnXnHUEvJXpGlaZSRmR1NKkuEKPLkYmKUPuIsF5tISoYjnGpXmCMEetZ/VClJVIIwfdimtjd+GDMSCP3kzS3iJBdURsT++uKm5BYHToKeRz8KCBjpRBV4ZiK4SJxv5UHIVVyUoONvOf2KEmu0KzNM0eTBol1ctDOEn4E7z12FDvLlRPWu1L8PX98qUdM5zMRVClZr0xHKuaaLUpnFEKsjplJ1eUR68zQqaOtVCPpb8v3t61QvBq5tUeVNbfhKXlqlaGQBzBMqnYefOq+O8ObY7oNrLhUmVSIg42G4351PAs2Plyoy2WFDxFKQNjQzSVEyRj7qLeWVJQFbI1ZzzjqfKgIS3qBCVJJBBAnkAc7UdASjJAAIMmRkGaCLvdJCQAHFCSeiTsPhmqXbhSkhESVGPU8hVHK0gazKVBSpwZ60M4uAMA75OeldqYUn2khEdef/AMEVL5OARkRvyHpNEUMLgyN+R3g/rRovZgKBUPpBRMznn/VnpSzVRLSiDg5qaqXDISYTJByATt78TVGurr5YKhECBn16xyoc5qboISrw4I/A1SmuTXqDTAZcL1pkmCBInn19KGaAiT+setXLOlMADP4UN3ZFUP12i1AqJM8hE/nmg7EqDgjwwRPKM889aNuGCkkd+3qESQr7p512LF5JCgUkKElW4V6mOdBxxSF6SBJTOopyM7Z+O4pQ00dQO8zGd43inP8AMCgClJO+BtHSDkVybVZMhEHPIjJiJEc450UuDS/og6VdPwq9HDFrIgZ2OogAH1qxLTmrREyTEflBrRcGu06ClWlJCiBJiTsZ+H6iqhRxfsi8y0HVkFMSYwB0gn2pnypCho5+H7E19L7ZX6Hm1MtSpS9Pi+iNJG5/CKzfZxKrVz+aFkY0lAJiNU7CRuKyMqLUycE1wWztWz4vZd6+p1KtYXmFJUkx0kjxUvTwsyRo98fh4qaM6G+lGcPsu8Kkxsgq+FNHLHMac8/L1waa8BsEAkFUKCVjc5CgkAHGIg/GqMWlqfXzrstapUdySdsfdt6VoDwlE6AZgbg4J57xPLkKqd4aoKCUgnGDv+G1OBKWFCBIjy5f5oi1bWJIG0BRB2GcHlmD8KZuWD8EpTPXeTXCRcIk92JIgmMweUgVQ24ewtJDawlJOwgTkdZ2iOVX8X4Qha2iHW8AJUmSVEHT7IiNWCBJiszw5C2nEqKVGMRn4CRFaO14jOrS0pIkZInUTyKQdhvOrHSgXnsy8VEaUAhWCpSR5gbxq5RO9Hs9mHAS48pIbTKjAOT0+PXFHPld0VMqhtKNKgvTIVBmCJHTrTXjSO8SEpIM5VGxnYE7HIJqD59ccOfUSso1EnkRidun7FcN8OdKVQiQohOCkwroQDImDkxsa3fzJelKdCpH0Rty88D40t4Lw7ue/KgoFxaShKRBEKUckjESM5opIx2dfA0kaQJIBKZzy3gUsvmyFaMagMlJBHLmMYrRdoWS5IcFwtcju1q8QSDuCFEEDzEigU2bYjS3qUkQfFM+cbiOX51UZ/uiCY5VWnf/ABWrZ4YkoA0q1EnIOI9Skj1EUtb4cST0JgmCB6TsPSoBEt65UkgKSRAHTqB9GqVWZzJnmdqaW/CdJMqSfKfzkiuCypQ8Ps9VSPxA+6rAFdoWc4mAMYMDyoVpORKZ2x5U5FoT4SnxgTGSY6zHs+dVM2SgSSJ8kkGPMg8vfUA6m5BkyTVl+5rEwlETOnE7e/EffRn8OOTlUYI232wJ/Gr27aCDpRsZSeZ5DaRzo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8" name="AutoShape 8" descr="data:image/jpeg;base64,/9j/4AAQSkZJRgABAQAAAQABAAD/2wCEAAkGBxMTEhUUExQVFhUXGCAbGBgYGRwfIBwaHx0XICAfHBweHiggGholHBgYITEhJikrLi4uHB8zODMsNygtLiwBCgoKDgwOGhAQGywkHyQsLCwsLCwsLCwsLCwsLCwsLCwsLCwsLCwsLCwsLCwsLCwsLCwsLCwsLCwsLCwsLCwsLP/AABEIAMABAAMBIgACEQEDEQH/xAAcAAACAwEBAQEAAAAAAAAAAAAEBQADBgIBBwj/xABEEAABAwMCAwUDCgUDAwMFAAABAgMRAAQhEjEFQVEGEyJhcTKBkQcUQlSTobHB0fAVI1LS4RYkM0NTYmNy8USCg5Ki/8QAFgEBAQEAAAAAAAAAAAAAAAAAAAEC/8QAGREBAQEBAQEAAAAAAAAAAAAAABEBITFB/9oADAMBAAIRAxEAPwD4bUqU97G31uxcB64Lv8sEtd0hKiHY8CiFLSIQYVE5KQMUD3tf2cYbs0Ltx/MtXPm94NyXFJCwsgTpSFd40STEoAHOmdsLex4fYvoVbOG4W6HkusrUHQC2iMo1IDQWonSRqO2qlPAO2QUxdscSfvHm3m0pbAId0LBJC/5jgjSY8I9qTJECgeN8XtXOH2lshT/e2xcPiaQEqLqkKUNQeJATpIB0nV0TQOeN/J4DxJ+0s16m2EBbhKVqUgBKdwlMuLUSDDYPtRiMVXHyXvNpcceuGWWkd0dTgcSSl0kJUUFOtEKSUkKAMg9KLf7dWS7y5eW1cFq+aKLhIKApvwtwGskL0qQTqVpnUPCNPiWL45w5Fne21um6T35a0FwIUT3SlqlwhYCZKymEpMBIMqJMAJ2I7PM3PFG7R1wKaLigVImHAjUfCYkBWncxjoa0l72aZuLHhaG37ZsqcfbDuhSS8ouMpR4dOtUEwSdp6VjexPHE2V8xcqQVpbVKkgwSCCkxOJAVMc4iRvWiPaWwQnhaGzdEWL6nFlTTYKwpaFnSA8dPibCYJOFEziCAXBPk7uXy/JCEsPFhSghxyXQYICWkqVpAyVEAAEdaR3lm7Y3Sm3m0FxlUKQsBSTjE5yIII91aw9rLB4XlvdN3JtnrtV20trQl1LisFKkqUUFOkkTPuz4cWpTC3pIWyyTskd6pIj/yUgLUTvlIyYA2oPrHaTs80m6v2nbFu3smmVKauQ2pBDgSgoCXT4VlSyU6YMz5Vk2vkwuywHZCVFoPaVJcCQ2TuXtPdBQT49OqY5cqVfKDxli8vXbljvQHYJS4hKSkgBMApWrUIEzjfbnTTi/aLh1200t9m5TdoZQydBQWYSNIcgkLKgnxaJSCQATEmgl/8nRadcZN2wpxokuoSHCpDaUay5pCZUkAgQJOfI1x2e7PrTcOpYftHf8AZuO6lArSUaTICSJS6AOcFJom97ZsHiz9+2q6bS4jwFIQFoWUpTJGspWkQTBOdsbi1jtxbqvnbl7vjrtDblxLTetxakaS6tHeBKTHIKVMDInAKVdh1m3deRcMuKZZQ86hGo6Er2BcA0a4zpmcHpRVz8nDiFKb+c26nRb/ADhKElZ1ICdSs6YTgiCfa5bUf/rez+bLZCLhGqx+bpbSlHdtuakqWseMFfeqSCpXhI0jC5Gmz/Wtl887/wD3Oj5h81/4W9WrRo1R38aY8UT5edBmF9ldLCXV3DSFqZL6WlagVN5jQojSpRI9kGcHpTbsfaNO8K4kHCy3octyHloJUkKU5IBAKoOgQB1NdDtsgcPNoFXC0lju+5cShTYckHvUOFWtGk7I0keaZwq7Mcat27W8tbkPBNz3RS40lKilTSlEShSkhSTr/qBx54C5/sI8g3YU43Nsyl8RJDrStlIIGN04VBz5Gr7X5PHXFNBNwxDtoq6SVakjSmZSZTuCDnaM0S325acdue+bcbaftE2qNGlxTaUaIJB7sOE6TOU7+VMbXtxYJUwAm6CWbFy11aW1FRWSArTrTpABKj4juE8tSgSvdhUC3F0L+1Nv3gb1jvJCijXGjRq1R9HevLf5ObpVzdW5I/2kd4tCVuTr9gJQhJWoqEnbEGYoZnjNseFiyWXg587D6lJbSUhOjuyBLoJVp8Wwk4x7VaC+7b2L9zxDvm7k2t93SiUhCXW1tA6YBWUKTJO591ApuOwj9q46blbLSGVoCFuhZQ8tcqQkAJmClJKtUaRvE1T8rDCG+LXaEJShIWmEpAAHgRsBgVYe0Fkq1dsi0+i3D4fZUlSVOKUEaCl0mEp1pzqSDoP0Vigu3HG2L7iLtygOttOqTOoJUsABIJCQQNhhOr/7s4Br2Q7OMv2ziHBNzctuKtc5T3Gg4GSvvSXEQBqHcmJCpAPZ3gFu9w6+uXHdLjBaCBCoGsqyQlJkq06R0yTyNNG+3ndX7C7e4vUWLXdgMmJ0IACk92HO7VqIMqMe0TGAKH/1Bw9KeIMNouU210ppxA0thSC2tau69sgIOsgOZKYHgVQO+2nZMXLyVMrt2liwbe7hKSmQlsKWYSnSjcRqOfdSPg/yZ3dxboeRu6lSmkaFnWlI5uBJbbKshIWoTFNB21svnnfzc6PmHzX/AIW51aNGqO/jTHiifLzpUvtHYP2lui7YuDcWrZbb7paQ26idSQ6T405KgdGTO4xAdP8AycuJUUfOrZTnzf5wlCCs6kBOs50wnBEE+1y2pWvsrpYS6u4aQtTJfS0rUCpvMaFEaVKJHsgzg9K047a2Xzzv5udHzD5r/wALerVo0ao7+NMeKJ3x50AO2yBw82gVcLSWO77lxKFNhyQe9Q4Va0aTsjSR5pnAYSpTjtXZW7NypFqta2wB/wAmkqSqPEgqQShZB+knHwpPQX2TyULSpbYcSN0EqAOOZSQR1wa+l8Y7M2Jvb+ybt+5FsypxNwHHFaSlKFQsKUUQoq08tx6V80smUrWlK3A2k7rIUQMcwkEnpgVsPlO7UG6unSxeOu2rpCg0S6EogAQUKhMyNWBzoFzXYa7U2FgN61Nh0MlxId7omO8KDsj6Un6Ods054X2AumLxtCkWb7gdKCwt5Jk92pfjSCFadOfWKO4v2qt7lhpQ4heW6gwlhy0Tr7skDRrK0nSGyIUoaFEgEbnE/wBTWf8AqL5/33+21a9Whc/8WjTp0zM89vOgyPBOyNxctpcR3aAtehoOLCC8sAyloH2yMDpKgJk0xRw1tfBEOIZBuDxDuQtIJWtJZKgmP/cQIA5DnV44hYPWDVtcOuoXZOOlvu0ahcocUCQCoDuVShPiUDAM6VHA94J2hYt+GsJ1hT7XEUXfcwsakISE6dekpBMTzx54oF7/AGEukmAWVlK9Duh1Ku4VpKiHo9iAleciUKG4ilXGuCOW3dlSm1pdSVIU2sKSQFFJyP8AyBEV9Cv+2FuLxNy3xTiC0LcU6GSklLBgqCSlaih4ajoCUhIAnxiATke3XFWLhbSmgzrS3Dq2Gi0hatStJCCAZCNIJgbUD3j3ZDvrewXaNsoWuz1qbC/G8sFeooSSVLUEgGPOBMQMzwbsncXKErSWkBatDIdcCC8sbpaB9sgwOkqSJk1rbDtXaN/w2671XfWTCmyx3RJUvx6SFyE6Drk5BAGAScD8C7TsnhzVsq+u7B22W4oFgKUH0uHVBCVohaSABqVGT1OkEdh2DvHUphKEOL1d2y4sIdc0YVoQqDgyMx7Kule8N7CXbyUFPcguKcQ0hTidTqmvbDcSFQcTMV9DZ4lbIFqHbh1q/S2e5Ltsu4dR35JTpU2pCHTCpBUhR1KV10hT2K45Y8OW0lTyUOM3DoulobU536RKWu6WPZZyokYJxg0GWtvk9vFhmO5m4b7xlJdRK8KISBM6oST085xSbs5wN29fRbsae8XMalBIwJOT+AzX0Gw7SWLV5wlz5yFIs2FNuqDbvtDXGkFEkHvP/wCTPKcr8nvEGLTibTzzoDLSlHWErOoaVJEJA1CZByB50FCOxlwVpQlTCpaLq1pdSUNIEg96sYQQRHmYia0fDux2mwvkvIYDqTbOM3Jc8BacU5JSvbT4CMCZJB2EK+wHHWbN65bcecbbfaU0m5Z1amzIKXAnCiCUjGDmmp45aLYvbR3iFw6XUs93dPocUFFpbiikIlS20/zAMzkKOJAoM1xDsZdMtXDjgQBbqQlY1SSHPYWjkptWYUDyPSmXDuyVwzcutKatn1C0U94l+HuymQtGxKwMgU0uu1trdNXjC3Cylxq0bZcW2rIt9WrWlsrKVK1SIkQN+pqO1Ngb7vhcKS3/AA35vK2VA94W9EQkr23PLkCregzfFuEoXw/hJYZSH7hb7aindxQcZSiSTv4j0GaO4r2ZQ1wlBCbddweIdz3zTgUFJLSjpKydKQFY5DAPOav4N2strVrhCwsuuWbj6nmkhQOl6PZUpOklIG05JGdyAr66sU8M+Yt3ZcX8+DwX3C0p0FvRKpMiBkgAmcAEeKg8432KunH7xYatbdLC0JdSl1KUI1JBlOozpjJ98TEUsX2IukuOIX3SEttpcU8pYDQQ57B19VchuYOMVq+1faSyeTxct3AJu126mk924D/JB1AkpgEzA9KdO8UsXG3XHXybRxm2ttRZcUhTzKVFQKRodCkpKVJIUBCzMxAD5R2g4C/ZuBt9KQojUnSpKgpMmFApJ8JiRMSKfdgOyzV73iXSUrXLVt0U/oWuTtKUpbhUHBcbnBrn5SvHcNvJfS8260C3paLWhtJUhKO7USQkBOCSZGaLuO0otVWjNjctKZbCVKWq32eKgVrOtBXHhR7JmEpGIAoFHYbs2m+ecbW6Gw2y47MgSUpkCTsJgkwcA1obrseH7Hh3cC3Q6tx9txwuQHVBxtDcEmVSZiBAnlNXq49w9ri1zcNPKUxdMvAq7tctuOpM6gfEpOrMpn2tsVSji1ihHCEJutQs7lbjpLTg8KnG1yBBn/jjefEkwMwGYsOyVw4XdRaYS053S1vuBCe9kjuwo4UsQSQNgJMCmI+Ti+Hdd4Gmi6tSEhx1KTrCkp0lOTJUoRE7iYkVpLftZaqF9b/Pri0Dl6q6ZumEuHUF4La0DSsQIO8EjyGod/tHaL/hSjdOKNrcrceLyXFLKVLbWCVBMFUNRpBMakiVAFVBleG9jrl5ZblptffFhKXHAkqdSUhSU9SnWif/AHCJrnsLw9b96022008oknu3lQhUJO+QT1gZxW1sO19o27chTzbrD166+tl23K0raUEx3ZICm3yFuJz4fAMpHt5L5NuJs2vEWLh9ehtsqUTpUqfCoAAJBMyaD3h/YS6dbt3QWEouSUtFbqRKgpKQI3kqUBEesVnby2W04ttwaVoUUqT0UkkEe4g1vLfi9mhvhCPnKSbO5cW6Q277CnELBTKM4aiN5UPOMn2suW3b25daVrbceWtKoIkLUVbEAgiY91ApqVKlBKlSpQSpUqUEqVKlBKlSpQNGu0d4lvuk3VwlrSU92HVhOk7jSFRBk4pXUqUGy+TLsw1eXTXznDCnO7CcguL0LVpSQRASE6lKBxKB9MUv7EcBTdXDfenSwHWkuHMqLiwlKE5HiVnngBSs6ad9hO3CWLq0+ctsBlgFPeholaUwvYg7lSskDMmheAdttD9sHWLUMtvpXIZygFaCtSIPtQkZyfCkchQVvL4faXV409aLuQm4cQ2nvlNBtCFqA8QCi4VbGQI0DJ1GAO17VuzfuIZZCWmlhKmitapUmA4krJ1EawpOoRgSIpg/2gYVxZy8hKW0OuOtaEEa1hSlNEj+or0KVMAwZrJsIBUkKUEgkAqIJ0ickgZMb4oPrF32RY+c27aOFuG3eaaW5cJcfAa7xMrV3iiWwG51eKdoO9fLOIsJbdcQhYcQlakpcAgLSCQFASYBABiedb/jvELR67t7hniQYUy0y3qDLxUC2kJUpI0AEb4JE7GKznariNve3F5dpJYUpxJZY0TrBwsqWCEoUICiIMlRE4kgXxyyteHufNHrcXD6QO/c71aNKlJSdDQAjwg+2oKBJ2gQU3atm2RdOJs1FduNPdqJJJGhMkyBnVMiBBp72jvbLiDvztdwbd1aR37RaUuVpSkFTSknSQqDCVaII3gzWevUWym1OtqLa+90ptyCqGtPtl6QCrVgp0jeRAxQLKO4bxi4t9Xzd95nVGrunFI1RMTpImJMT1NA1KC67unHVlx1anFq9pa1FSj6k5OKpqVKCVKlSglSpUoJUqVKCVKlSg/VJ4NaxPzdjb/tI/ShjwW2/wCwz9kj9KPSvCQM+EfhXSUDnitNF7PAraT/ALdn7JH6VaeE2o/+lY+yR/bRa24qrSfP76Iob4Xa87Zj7JH6VU7w61xot2J5y0j+2in0+teJIiKBUrhFuf8AoM/Zo/SvFcFt/wDsM/Zo/SmIMD2T8f8AFVrV5H9+6kQD/CLYf9Fj7NH6V5/Crf6uz9kj9KOK+ifvrhSldKAZPBbc/wDRY+zR+lXp4Hbc2Gfs0fpXvdq6gdatbcIxRXaOC2w2t2COvdI/trpXBrb6uwAP/SR/bXouCPMV6bjyNBUOD2v1dn7JH6V5/Brb6ux9kj9KIDg6VchWOVXFCfwm1+rsendI/trtvg1tubdj7JH9tGTGw+6uJzk0RV/CbT6sx9kj+2uk8HtfqrH2SP0rm+vw0nUqSJjH+TShfaYmNKAOsmfwqIdjglr9WY+yR/bXSeC2v1a3+yR/bS+z4+lZCdCpP9JBH3xThl0HIneKorTwO1+rMfZI/trocCtPq1v9kj+2ub6+7oJgTJ+4VczeJONaCrmAoH7qCr+BWn1a3+yR/bXieB2v1Zgf/hR/bR2ryr1LgoAhwC1+rW/2SP7ah4Fa/Vrf7JH9tH66mqovAH8CtPqzH2SP7a8/0/afVrf7JH6UxC69mqcBDgNp9Xt/sUfpXp4FafVrfb/so/to2a9FFKV2ShEDkKqLSuhxTJIkJJByAd/Kq1qVy/OogAOmuFOUS4Vc0j4j9KqI2x99IOA7iDFWMuiNgahb/cVWprmJBqizvEf0xVbqUn2BmvZ6gH3VEN+XwoKCyvnVZYPU0cEqA391SfT4UQEm2O0/GoWDzir13h7wtiCYwP8AO0VQg6EgLwY5SfyoqFs16EVcIORmpHlQeITXQFeJrsDyoID5n9++l/E+IhpSBp1BU5mCPdzpklE8h99Zbjr+t1KcAI5idz6k9KFFcS4qlxsIAIOoHMcqXtrEgk7bff8ArQkmcxXiz6malDLhF6lpWo6iPKOlaHhd4t0L06QBtIzJmDWIIUBy8vWtfwdehEpjxAah09KVE4jYOKQUuOhQUMiMetK+F8NClKgJ8Chvz32+BptxK4keURQNirQFgYCozzxOPvpVFWV0hDqidWSYEyB5DoK0DCtQkEH97etZhDMp2546094PjUkbbwep5igYBFdhFQD0rqPSqPAmuwmuRVqZ/cUXESj9zXpH4V6P3tUNAqbgJSClUhIyFDp0NDLXM6Uq/wD2/wAUU5xJH9Yqj+Ko/rFRFSxA9lRPqI/DFQEgAqEV2q+B+mD7q5Nygc0e8CqPVXKBykfvlNC3V3qHgTp8zufSrjcJ/rR+/dXHz9kEguNyOQogZfETA8Anr/iqRdLPP8KLHEGyMkAnbPL4VQOKNeLxYTucx7utSLXrS1+fxq8ORJPITnpQFzxRGgkaoMhKtsxypdeXodOgrhISM8yqMz150ooF6e8KySZ/DoK0QaJypRkQes9Pfmllo2hKStOQfpc49Nh99Hu3CFpxBkZnb3YEUQQlChsTneAAP8V5cLVB0q9P3zqhMCEgAdJ2/WrkGciPPzg/fQLeK3IT3YWtQ1K5ScDcYrl7jbRAjUY2mcb/AKUDxXiZS8B4ZbVIyecYoFfECqBA6c/3zopw3xEBBhStYyCZ/wDikwGSo5JMmat70qTmImefnVLQMbk9KJVmqq9W4GB1ohNvzNXmxVvpxscioB0I5U44YCnJJAI2qhm0Px8xTR9tIgSZgBX61R4U6k/jFetW+D1xVzKEo3J88UKq4Wcez4jlPQR16+VIo1DQom2UQoRzxVaHUkAITnMDnPrXCnikDorfriZgdaUOTqpfc8Q0qLZkmN5HPlUQ2EpCEiCE4P69TSdFqSZWCJJBjJxH4zVQ5t7xWBpVAEYj8KOYeC5AJMb8opAw0trIzPXAoxi9P0xP4j9KnVOUk1FvhOVGgW3pSJkE7JVB++KpedQAZxg/RHTyFUZviF4dJ0RrEEncAemKpbvFlI8OTvnf41zdKUVHMAdB/iu2bIuYSSYE7Hb45rP0ePX+nfSkDedP5GvbjijaYyrzwkx67YqPcNIGRqB2j/O1dI4cDpgQokRMGRmeVAG9xpw4bAjkSMn3bUNYMuBRVo9uTJG8k5p+LUYyZKoMDlRRakJG5SCMe+qjH3HFBtoOoYIUYH3TNLHuIPKx7KTySPzo3jFsNbhE6pP47+tLtBK/IqG3SKiu7d9xvCcj/wAhP50wY4moQS0nO8AfmKWhcFIE+0d6JatHHFhCQco5devrTEO2NTw1aY5ZmfiKvSytPsqicGSVfdimVjw1IbSnUqI2nnV6LFCdh8aoTNXrwGk+IeYM+6qHL9KoBQpXWYj18qdptk6JhUk8vz5/hQjOgqUElXh3TkCRg0Ukde1EhEAxAJ6+uRUZsnE7rBkYBO5HSnLzLaCPYSqMBWZ9xr1KEqzrSYGw2T7v80QpDDisEFIjkPv3q5iyjmqORiB8Imm9jwZJVr1K3kFMxPx28qtfuVCSEKiCJIP5YG4yetAOpBGqVaZz5ehn8aDuWSpMTqE5HhplaMqkyFec5I6VTe2xVAIUBO+2ecge6gHs2nEg6ZCecRuOtXLSvEqydts+UxRDlqFlIMK9DGw++o20tHg0J0EjO533GfypB7bFQKtSiYG2+T5UQ2QSlRPiBMHaMdeRqm4ttKiSo5+kcSOUihrgpQQkq1IUDqzzERyjmeVVRgvUtqKQhSlJG40xnbnn7qOYbK20r0xOTP72pAptI8IJ0qiNP3T0FWpUgq0hYhHhEz+zNENLviDaFJGqJGAMgTjJqoXI8Q1A5+jpz7yaWPONZ0IhaU7kYJ6/pQ67xbiUkoySRAiCRG3MHIxRTnil4NB0f8hgpSvOD0APQVLS6hs94oagYCRvGB7zSxu0WtAhGR1B5csYFervFA6VpbSUAGCTIHpPlUo0lu+PBgCQSJJkxzg8q4urlCPaJUVA7AGPWs05xtXgcQZAkYk7lO8kxTG74qQ5AiE/1QDsem4oE9xxooe0iIUn21ZUD1A2VWdfu3ioLK9RBM55A4xy91ccRuDqKgYB2xAMYMe+hbdtYWlQVCTtI3MZ9ak6utJbvOKaDpVCY/qiPdIiuG75ap0uGRjePgZyKT3xWsJSVkpTiB7J6Y5VXdNaXlNgq0pMeHntjAxzqstCVvKACVJTzJK0gknbcnGKNu+IqSr229QQYCcyoTvtORWUL3dPnBCZ8Cl+Ex5g1ZccQbWpUAHwzneee3Koop1TziUuFtH8ycZnBE/jUQ07JloYOfa+iY6edC8JukhQK3CEKOMeyd9zIj0irl8RXqWkGRO4A6+e8+VIi9wlpxGtoGVEA53MbgjO+K1jdyls93pPhJSSB0mOW3xrG/xFBcBdJJTMJAg6us7ECo486DqJImCSCdztInFBtkXuBCCeUnG1cl5REkxHQfmayLz7wLaQsgmdc+o8xGKYP8SbDqAy4te5WlRkQIgfjVDUpImCrflQim1AkghOo5zPPnGKF4hxtLiFI/liRHiJ9+wiibW/AaSkphYTCQCSMDwmYgTvQDp8Tg1JW4obAyB7qsRbFtClLC0jfAIjyxvQ63XGsrKUlR0jSQY5/f50K66l3mVjYnOCOREwPWge2ZBTIWrIMbgn1nIq43ZJXgaY3g4A8zzpVbLdEIbgJAwdJ98md5ofirjhAbeUFbKCUZIPKYOJnagcOuK7srQpIOIzI9Ca4svHId0o5iMajznrypAy44tBb8ICc6CDODiSN6aL4i2kaO7MaYyJg9RzzJxPSgOKQVpgpSQI8Ko/Deu1qGSS2FHyzMxPlnnSVN8sLSttJCREEpjPQ8quvLpWtJXk8wNJxORtPXEUDF1IUDKkHETjA5AH6NL3LtQcUlIPIasQCcgzEwQD8K4cfBSVJSYmI5awdiI9+KGDpSlzcrV4fOPpGPgPfVD5baXMapMTCZ+8jeqm3UIxraAIg6smfyoOzECVrOvlCo9BnnQl42hOShWo7hagnzkEDNZBzR1lJUqZTBxtCsSK6c4WlZcIEwB7MwSQvOPQUltbtIghsKgx7RqXDip1AaEkwAV4nGxOefuqrgs26EAyJWDGmYO/TlVfEGEykAhIUCFahiBvpPPf0qq0u096NfiA9oJM84mee1Wv9oGxpAKgkHoRjP38qg9/gK0Ew4DOEkAnw+7FNZwBrRKRpIwBmc5O/nSa742Xmw2xcLDhVMSQCBtJ/IUFwHibSQ4p5aF6kwkTMKzJzsaDS2SnFsrdcMpQqDCQABHvk0HfqQ4xqQrxHTpTmR13wPWqzxA9262cp5ynaPL86WX50adJ8CuR5SDv5Zq5Bdb8MKxqKpk+zmfdBzQT9qUwqDJVgkEYA5n9abcGksglKyqB78bg4ijblKlJSk6QFA6pjoIJzvvsakhCC4WVloKOBj3c5HPyNdXVsyFIaAUpThhKhBgqgZyNifOrbjh69QQlSV852iPOTvV1vwR/WkJAkmdQzpUkgjPKSaC3jHZ42zCEqUlQCvpJG58z+lB8JsdbrchIhacJSAN/8V09xpCFuN3TpeUggRE6TzIzB99C8V7Rtkt93lAB1CQkgiI9lUZzTBqeMLaacUkqiCTgySehHKs3xDibYBCQEpICZJztG3r51nOI8YUvUhLYCDzHi9YMzNDu3EJUmEDWkatlEeUnINVDlh/WkED2RCQdyJ3NEWaF92paViCmNWBE9M+VZ2zuyj2NBMRJAmPjtVC0qTAIT6z+PxoNXb26inWClREEncR1MedOUOqUDqV/N9kaRiBsd6wbXEFJEJWkJ5gHf8qJ4ZxfT7BUFDO4z6A8/wAaDW9y9IJXgQQCnEjnvXFlaSlR1z4jkDnJxE0m4bxk96pw5UcGVEgcoAkDG9AcUv3W0BJWhCFlUGT4iImCBAiRtO+9QaC346dIbR4FSRrIJmTsBGPWkieJp1LSr2kqI66iCQeeM8zQPBUOOEht0KUN05yPXMesUvvHQgqQUjWkmYWMK8xp61RuWOMd13aS0ohqTMgBWJ9Ymh3uPgkKHhCicRsen73rI29ypxAStUqkAScj3dKvYYJUUyojciTynJpVrRI7WKQlZ7rUlUT44iMTAGKG4TxlYc1r0qBMgGBGevKOprlmyYWAQ4JA6gz6TVztu2Rpn/xGBOfdvSoYjj0qJ7sYykTv18zyzVSu1xQToAmQCTJznbpvt5Vxeoa1N7JIGYiTIgTQjrDZ5gmeYB/KpRYO1D2Tq3MmIB+Ok4qlzjDsnSud422nrVDfD0LJBjHNMifLBAHrSl1elEzpSolInM+/0pQxe4muSdzuYifuFVv3ql6UkExMDpMTyztSZRA2IMjOKYIuQcla9oIBj4UIJsLyHE6EHONogUVfsqKTB5mNjk8vQ/dSK4vdI0qKifXH3057PqCm1g5k4ztVUFb27qlQ0pzWDkQEx6KmrFcEfUkDu1Y3Mp/WrrpgKJx4gRucET8ZG886ohJU4G0QUkJ0lznBklRAiiNAjiTXkP6tcmfUTFQ8YSpJSpSAkZAKem0GKV8Z4apCVOSCiJnYieqZPxmkdldo1CFBORM880V9Fvbd1psAq0EDwgSZ9+B8JpOm/d2UtzzlSqE7S9p0XLqVJXDSZGQAZOJzMiBvSV9aFZSpQ1bqUMKxkSANhyp4VoneKuR4Ukq6kEmlt1f3SxEugc4Chj3UgfeUg6c4kDGCCADHLahm71RVg+IyJ55EQT0igZqYdkyknG2mh3VLz4FY/wDTP6VQ7qRghMKyNik4iRHOKqF3BBnI2jpEUQVb6goKUlZO0aDkeWKLZCSDI0gHxFQiJ6mNqVKfTp0p8MxPmBtJqpVxkE5jYchz26UDLuC6tTaO7AAkKneOkdarQ8sDQUrzvIO46fHblFCNPJIUmBJ0jbkDJ5Zq24WAlCwT4iZECJTAGOkE0BLWo/RM+n60wt0NpEqyZmOhHLzpTaaFgiFBUCFcsGR6UG9cHUQdwTJgDJOfXNAydu1FaiNQQoQNXLqJmPdVZCl6UE4TOkesbA+g2oD5weZwSTEdcHG1cJcO85x64mI+NMDlF84hstpGkhUlxCoV5CRsn0ihYmFKBJJklS/a9epmgZIAzvy9K9Lp3md+nPeiGegKEQEqBmJiB60XZcT7sHwlRSCSQRtzz7xmkGtUbzPx6etWEkJGcRyP+KK2Fw+20dBKEnSFAaZUJE70LY8cQHCXApRkhJgYT5/S/Gk/FFBxRWOqUjyEdM8+dMkNtqs0jSNYdGpeJiRjrTwd3nFJmPFJkaYGkf0yU5E1xcLUpvW3CTJ1pVpk7iQT5zj9aRtuHxCVRPWPuqt5U6eUAiTnmN+tAYi8UANKnEz0cIn1iKpfcOBnHU86qUpJOVGcySBAnoOXxrl4lPhUd/F64ifhQFqWCN4r1q7DYOnxTynHuoU6omcCM+hx99VukRuSrc9JoC7lvvZUknWBlKjy8j08qt4RdLaOobbHpHn/AJpWlwjIJB9aOS4lRlRIGNiNxtuNpqB7xK9BRlOsk4IVBABnzkVTZslxBwUpkKJ1TJGwOJFIHm1IImI+ieo/KvWFSQJSIGCQPXJ51R9BbuULSvXGBlK0+Ep+OFDnvWO/gZUlSwpEAyEj+nfp6Dei+ILGhUEpM5SreeoMx7xU4Zcez40iNzJ8Qj2Tn9+VIFVroWQlUjGSDPw5fjRzCFa1JSvUgDB0kzPLTIBPnXnHUEvJXpGlaZSRmR1NKkuEKPLkYmKUPuIsF5tISoYjnGpXmCMEetZ/VClJVIIwfdimtjd+GDMSCP3kzS3iJBdURsT++uKm5BYHToKeRz8KCBjpRBV4ZiK4SJxv5UHIVVyUoONvOf2KEmu0KzNM0eTBol1ctDOEn4E7z12FDvLlRPWu1L8PX98qUdM5zMRVClZr0xHKuaaLUpnFEKsjplJ1eUR68zQqaOtVCPpb8v3t61QvBq5tUeVNbfhKXlqlaGQBzBMqnYefOq+O8ObY7oNrLhUmVSIg42G4351PAs2Plyoy2WFDxFKQNjQzSVEyRj7qLeWVJQFbI1ZzzjqfKgIS3qBCVJJBBAnkAc7UdASjJAAIMmRkGaCLvdJCQAHFCSeiTsPhmqXbhSkhESVGPU8hVHK0gazKVBSpwZ60M4uAMA75OeldqYUn2khEdef/AMEVL5OARkRvyHpNEUMLgyN+R3g/rRovZgKBUPpBRMznn/VnpSzVRLSiDg5qaqXDISYTJByATt78TVGurr5YKhECBn16xyoc5qboISrw4I/A1SmuTXqDTAZcL1pkmCBInn19KGaAiT+setXLOlMADP4UN3ZFUP12i1AqJM8hE/nmg7EqDgjwwRPKM889aNuGCkkd+3qESQr7p512LF5JCgUkKElW4V6mOdBxxSF6SBJTOopyM7Z+O4pQ00dQO8zGd43inP8AMCgClJO+BtHSDkVybVZMhEHPIjJiJEc450UuDS/og6VdPwq9HDFrIgZ2OogAH1qxLTmrREyTEflBrRcGu06ClWlJCiBJiTsZ+H6iqhRxfsi8y0HVkFMSYwB0gn2pnypCho5+H7E19L7ZX6Hm1MtSpS9Pi+iNJG5/CKzfZxKrVz+aFkY0lAJiNU7CRuKyMqLUycE1wWztWz4vZd6+p1KtYXmFJUkx0kjxUvTwsyRo98fh4qaM6G+lGcPsu8Kkxsgq+FNHLHMac8/L1waa8BsEAkFUKCVjc5CgkAHGIg/GqMWlqfXzrstapUdySdsfdt6VoDwlE6AZgbg4J57xPLkKqd4aoKCUgnGDv+G1OBKWFCBIjy5f5oi1bWJIG0BRB2GcHlmD8KZuWD8EpTPXeTXCRcIk92JIgmMweUgVQ24ewtJDawlJOwgTkdZ2iOVX8X4Qha2iHW8AJUmSVEHT7IiNWCBJiszw5C2nEqKVGMRn4CRFaO14jOrS0pIkZInUTyKQdhvOrHSgXnsy8VEaUAhWCpSR5gbxq5RO9Hs9mHAS48pIbTKjAOT0+PXFHPld0VMqhtKNKgvTIVBmCJHTrTXjSO8SEpIM5VGxnYE7HIJqD59ccOfUSso1EnkRidun7FcN8OdKVQiQohOCkwroQDImDkxsa3fzJelKdCpH0Rty88D40t4Lw7ue/KgoFxaShKRBEKUckjESM5opIx2dfA0kaQJIBKZzy3gUsvmyFaMagMlJBHLmMYrRdoWS5IcFwtcju1q8QSDuCFEEDzEigU2bYjS3qUkQfFM+cbiOX51UZ/uiCY5VWnf/ABWrZ4YkoA0q1EnIOI9Skj1EUtb4cST0JgmCB6TsPSoBEt65UkgKSRAHTqB9GqVWZzJnmdqaW/CdJMqSfKfzkiuCypQ8Ps9VSPxA+6rAFdoWc4mAMYMDyoVpORKZ2x5U5FoT4SnxgTGSY6zHs+dVM2SgSSJ8kkGPMg8vfUA6m5BkyTVl+5rEwlETOnE7e/EffRn8OOTlUYI232wJ/Gr27aCDpRsZSeZ5DaRzo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AutoShape 10" descr="data:image/jpeg;base64,/9j/4AAQSkZJRgABAQAAAQABAAD/2wCEAAkGBxMTEhUUExQVFhUXGCAbGBgYGRwfIBwaHx0XICAfHBweHiggGholHBgYITEhJikrLi4uHB8zODMsNygtLiwBCgoKDgwOGhAQGywkHyQsLCwsLCwsLCwsLCwsLCwsLCwsLCwsLCwsLCwsLCwsLCwsLCwsLCwsLCwsLCwsLCwsLP/AABEIAMABAAMBIgACEQEDEQH/xAAcAAACAwEBAQEAAAAAAAAAAAAEBQADBgIBBwj/xABEEAABAwMCAwUDCgUDAwMFAAABAgMRAAQhEjEFQVEGEyJhcTKBkQcUQlSTobHB0fAVI1LS4RYkM0NTYmNy8USCg5Ki/8QAFgEBAQEAAAAAAAAAAAAAAAAAAAEC/8QAGREBAQEBAQEAAAAAAAAAAAAAABEBITFB/9oADAMBAAIRAxEAPwD4bUqU97G31uxcB64Lv8sEtd0hKiHY8CiFLSIQYVE5KQMUD3tf2cYbs0Ltx/MtXPm94NyXFJCwsgTpSFd40STEoAHOmdsLex4fYvoVbOG4W6HkusrUHQC2iMo1IDQWonSRqO2qlPAO2QUxdscSfvHm3m0pbAId0LBJC/5jgjSY8I9qTJECgeN8XtXOH2lshT/e2xcPiaQEqLqkKUNQeJATpIB0nV0TQOeN/J4DxJ+0s16m2EBbhKVqUgBKdwlMuLUSDDYPtRiMVXHyXvNpcceuGWWkd0dTgcSSl0kJUUFOtEKSUkKAMg9KLf7dWS7y5eW1cFq+aKLhIKApvwtwGskL0qQTqVpnUPCNPiWL45w5Fne21um6T35a0FwIUT3SlqlwhYCZKymEpMBIMqJMAJ2I7PM3PFG7R1wKaLigVImHAjUfCYkBWncxjoa0l72aZuLHhaG37ZsqcfbDuhSS8ouMpR4dOtUEwSdp6VjexPHE2V8xcqQVpbVKkgwSCCkxOJAVMc4iRvWiPaWwQnhaGzdEWL6nFlTTYKwpaFnSA8dPibCYJOFEziCAXBPk7uXy/JCEsPFhSghxyXQYICWkqVpAyVEAAEdaR3lm7Y3Sm3m0FxlUKQsBSTjE5yIII91aw9rLB4XlvdN3JtnrtV20trQl1LisFKkqUUFOkkTPuz4cWpTC3pIWyyTskd6pIj/yUgLUTvlIyYA2oPrHaTs80m6v2nbFu3smmVKauQ2pBDgSgoCXT4VlSyU6YMz5Vk2vkwuywHZCVFoPaVJcCQ2TuXtPdBQT49OqY5cqVfKDxli8vXbljvQHYJS4hKSkgBMApWrUIEzjfbnTTi/aLh1200t9m5TdoZQydBQWYSNIcgkLKgnxaJSCQATEmgl/8nRadcZN2wpxokuoSHCpDaUay5pCZUkAgQJOfI1x2e7PrTcOpYftHf8AZuO6lArSUaTICSJS6AOcFJom97ZsHiz9+2q6bS4jwFIQFoWUpTJGspWkQTBOdsbi1jtxbqvnbl7vjrtDblxLTetxakaS6tHeBKTHIKVMDInAKVdh1m3deRcMuKZZQ86hGo6Er2BcA0a4zpmcHpRVz8nDiFKb+c26nRb/ADhKElZ1ICdSs6YTgiCfa5bUf/rez+bLZCLhGqx+bpbSlHdtuakqWseMFfeqSCpXhI0jC5Gmz/Wtl887/wD3Oj5h81/4W9WrRo1R38aY8UT5edBmF9ldLCXV3DSFqZL6WlagVN5jQojSpRI9kGcHpTbsfaNO8K4kHCy3octyHloJUkKU5IBAKoOgQB1NdDtsgcPNoFXC0lju+5cShTYckHvUOFWtGk7I0keaZwq7Mcat27W8tbkPBNz3RS40lKilTSlEShSkhSTr/qBx54C5/sI8g3YU43Nsyl8RJDrStlIIGN04VBz5Gr7X5PHXFNBNwxDtoq6SVakjSmZSZTuCDnaM0S325acdue+bcbaftE2qNGlxTaUaIJB7sOE6TOU7+VMbXtxYJUwAm6CWbFy11aW1FRWSArTrTpABKj4juE8tSgSvdhUC3F0L+1Nv3gb1jvJCijXGjRq1R9HevLf5ObpVzdW5I/2kd4tCVuTr9gJQhJWoqEnbEGYoZnjNseFiyWXg587D6lJbSUhOjuyBLoJVp8Wwk4x7VaC+7b2L9zxDvm7k2t93SiUhCXW1tA6YBWUKTJO591ApuOwj9q46blbLSGVoCFuhZQ8tcqQkAJmClJKtUaRvE1T8rDCG+LXaEJShIWmEpAAHgRsBgVYe0Fkq1dsi0+i3D4fZUlSVOKUEaCl0mEp1pzqSDoP0Vigu3HG2L7iLtygOttOqTOoJUsABIJCQQNhhOr/7s4Br2Q7OMv2ziHBNzctuKtc5T3Gg4GSvvSXEQBqHcmJCpAPZ3gFu9w6+uXHdLjBaCBCoGsqyQlJkq06R0yTyNNG+3ndX7C7e4vUWLXdgMmJ0IACk92HO7VqIMqMe0TGAKH/1Bw9KeIMNouU210ppxA0thSC2tau69sgIOsgOZKYHgVQO+2nZMXLyVMrt2liwbe7hKSmQlsKWYSnSjcRqOfdSPg/yZ3dxboeRu6lSmkaFnWlI5uBJbbKshIWoTFNB21svnnfzc6PmHzX/AIW51aNGqO/jTHiifLzpUvtHYP2lui7YuDcWrZbb7paQ26idSQ6T405KgdGTO4xAdP8AycuJUUfOrZTnzf5wlCCs6kBOs50wnBEE+1y2pWvsrpYS6u4aQtTJfS0rUCpvMaFEaVKJHsgzg9K047a2Xzzv5udHzD5r/wALerVo0ao7+NMeKJ3x50AO2yBw82gVcLSWO77lxKFNhyQe9Q4Va0aTsjSR5pnAYSpTjtXZW7NypFqta2wB/wAmkqSqPEgqQShZB+knHwpPQX2TyULSpbYcSN0EqAOOZSQR1wa+l8Y7M2Jvb+ybt+5FsypxNwHHFaSlKFQsKUUQoq08tx6V80smUrWlK3A2k7rIUQMcwkEnpgVsPlO7UG6unSxeOu2rpCg0S6EogAQUKhMyNWBzoFzXYa7U2FgN61Nh0MlxId7omO8KDsj6Un6Ods054X2AumLxtCkWb7gdKCwt5Jk92pfjSCFadOfWKO4v2qt7lhpQ4heW6gwlhy0Tr7skDRrK0nSGyIUoaFEgEbnE/wBTWf8AqL5/33+21a9Whc/8WjTp0zM89vOgyPBOyNxctpcR3aAtehoOLCC8sAyloH2yMDpKgJk0xRw1tfBEOIZBuDxDuQtIJWtJZKgmP/cQIA5DnV44hYPWDVtcOuoXZOOlvu0ahcocUCQCoDuVShPiUDAM6VHA94J2hYt+GsJ1hT7XEUXfcwsakISE6dekpBMTzx54oF7/AGEukmAWVlK9Duh1Ku4VpKiHo9iAleciUKG4ilXGuCOW3dlSm1pdSVIU2sKSQFFJyP8AyBEV9Cv+2FuLxNy3xTiC0LcU6GSklLBgqCSlaih4ajoCUhIAnxiATke3XFWLhbSmgzrS3Dq2Gi0hatStJCCAZCNIJgbUD3j3ZDvrewXaNsoWuz1qbC/G8sFeooSSVLUEgGPOBMQMzwbsncXKErSWkBatDIdcCC8sbpaB9sgwOkqSJk1rbDtXaN/w2671XfWTCmyx3RJUvx6SFyE6Drk5BAGAScD8C7TsnhzVsq+u7B22W4oFgKUH0uHVBCVohaSABqVGT1OkEdh2DvHUphKEOL1d2y4sIdc0YVoQqDgyMx7Kule8N7CXbyUFPcguKcQ0hTidTqmvbDcSFQcTMV9DZ4lbIFqHbh1q/S2e5Ltsu4dR35JTpU2pCHTCpBUhR1KV10hT2K45Y8OW0lTyUOM3DoulobU536RKWu6WPZZyokYJxg0GWtvk9vFhmO5m4b7xlJdRK8KISBM6oST085xSbs5wN29fRbsae8XMalBIwJOT+AzX0Gw7SWLV5wlz5yFIs2FNuqDbvtDXGkFEkHvP/wCTPKcr8nvEGLTibTzzoDLSlHWErOoaVJEJA1CZByB50FCOxlwVpQlTCpaLq1pdSUNIEg96sYQQRHmYia0fDux2mwvkvIYDqTbOM3Jc8BacU5JSvbT4CMCZJB2EK+wHHWbN65bcecbbfaU0m5Z1amzIKXAnCiCUjGDmmp45aLYvbR3iFw6XUs93dPocUFFpbiikIlS20/zAMzkKOJAoM1xDsZdMtXDjgQBbqQlY1SSHPYWjkptWYUDyPSmXDuyVwzcutKatn1C0U94l+HuymQtGxKwMgU0uu1trdNXjC3Cylxq0bZcW2rIt9WrWlsrKVK1SIkQN+pqO1Ngb7vhcKS3/AA35vK2VA94W9EQkr23PLkCregzfFuEoXw/hJYZSH7hb7aindxQcZSiSTv4j0GaO4r2ZQ1wlBCbddweIdz3zTgUFJLSjpKydKQFY5DAPOav4N2strVrhCwsuuWbj6nmkhQOl6PZUpOklIG05JGdyAr66sU8M+Yt3ZcX8+DwX3C0p0FvRKpMiBkgAmcAEeKg8432KunH7xYatbdLC0JdSl1KUI1JBlOozpjJ98TEUsX2IukuOIX3SEttpcU8pYDQQ57B19VchuYOMVq+1faSyeTxct3AJu126mk924D/JB1AkpgEzA9KdO8UsXG3XHXybRxm2ttRZcUhTzKVFQKRodCkpKVJIUBCzMxAD5R2g4C/ZuBt9KQojUnSpKgpMmFApJ8JiRMSKfdgOyzV73iXSUrXLVt0U/oWuTtKUpbhUHBcbnBrn5SvHcNvJfS8260C3paLWhtJUhKO7USQkBOCSZGaLuO0otVWjNjctKZbCVKWq32eKgVrOtBXHhR7JmEpGIAoFHYbs2m+ecbW6Gw2y47MgSUpkCTsJgkwcA1obrseH7Hh3cC3Q6tx9txwuQHVBxtDcEmVSZiBAnlNXq49w9ri1zcNPKUxdMvAq7tctuOpM6gfEpOrMpn2tsVSji1ihHCEJutQs7lbjpLTg8KnG1yBBn/jjefEkwMwGYsOyVw4XdRaYS053S1vuBCe9kjuwo4UsQSQNgJMCmI+Ti+Hdd4Gmi6tSEhx1KTrCkp0lOTJUoRE7iYkVpLftZaqF9b/Pri0Dl6q6ZumEuHUF4La0DSsQIO8EjyGod/tHaL/hSjdOKNrcrceLyXFLKVLbWCVBMFUNRpBMakiVAFVBleG9jrl5ZblptffFhKXHAkqdSUhSU9SnWif/AHCJrnsLw9b96022008oknu3lQhUJO+QT1gZxW1sO19o27chTzbrD166+tl23K0raUEx3ZICm3yFuJz4fAMpHt5L5NuJs2vEWLh9ehtsqUTpUqfCoAAJBMyaD3h/YS6dbt3QWEouSUtFbqRKgpKQI3kqUBEesVnby2W04ttwaVoUUqT0UkkEe4g1vLfi9mhvhCPnKSbO5cW6Q277CnELBTKM4aiN5UPOMn2suW3b25daVrbceWtKoIkLUVbEAgiY91ApqVKlBKlSpQSpUqUEqVKlBKlSpQNGu0d4lvuk3VwlrSU92HVhOk7jSFRBk4pXUqUGy+TLsw1eXTXznDCnO7CcguL0LVpSQRASE6lKBxKB9MUv7EcBTdXDfenSwHWkuHMqLiwlKE5HiVnngBSs6ad9hO3CWLq0+ctsBlgFPeholaUwvYg7lSskDMmheAdttD9sHWLUMtvpXIZygFaCtSIPtQkZyfCkchQVvL4faXV409aLuQm4cQ2nvlNBtCFqA8QCi4VbGQI0DJ1GAO17VuzfuIZZCWmlhKmitapUmA4krJ1EawpOoRgSIpg/2gYVxZy8hKW0OuOtaEEa1hSlNEj+or0KVMAwZrJsIBUkKUEgkAqIJ0ickgZMb4oPrF32RY+c27aOFuG3eaaW5cJcfAa7xMrV3iiWwG51eKdoO9fLOIsJbdcQhYcQlakpcAgLSCQFASYBABiedb/jvELR67t7hniQYUy0y3qDLxUC2kJUpI0AEb4JE7GKznariNve3F5dpJYUpxJZY0TrBwsqWCEoUICiIMlRE4kgXxyyteHufNHrcXD6QO/c71aNKlJSdDQAjwg+2oKBJ2gQU3atm2RdOJs1FduNPdqJJJGhMkyBnVMiBBp72jvbLiDvztdwbd1aR37RaUuVpSkFTSknSQqDCVaII3gzWevUWym1OtqLa+90ptyCqGtPtl6QCrVgp0jeRAxQLKO4bxi4t9Xzd95nVGrunFI1RMTpImJMT1NA1KC67unHVlx1anFq9pa1FSj6k5OKpqVKCVKlSglSpUoJUqVKCVKlSg/VJ4NaxPzdjb/tI/ShjwW2/wCwz9kj9KPSvCQM+EfhXSUDnitNF7PAraT/ALdn7JH6VaeE2o/+lY+yR/bRa24qrSfP76Iob4Xa87Zj7JH6VU7w61xot2J5y0j+2in0+teJIiKBUrhFuf8AoM/Zo/SvFcFt/wDsM/Zo/SmIMD2T8f8AFVrV5H9+6kQD/CLYf9Fj7NH6V5/Crf6uz9kj9KOK+ifvrhSldKAZPBbc/wDRY+zR+lXp4Hbc2Gfs0fpXvdq6gdatbcIxRXaOC2w2t2COvdI/trpXBrb6uwAP/SR/bXouCPMV6bjyNBUOD2v1dn7JH6V5/Brb6ux9kj9KIDg6VchWOVXFCfwm1+rsendI/trtvg1tubdj7JH9tGTGw+6uJzk0RV/CbT6sx9kj+2uk8HtfqrH2SP0rm+vw0nUqSJjH+TShfaYmNKAOsmfwqIdjglr9WY+yR/bXSeC2v1a3+yR/bS+z4+lZCdCpP9JBH3xThl0HIneKorTwO1+rMfZI/trocCtPq1v9kj+2ub6+7oJgTJ+4VczeJONaCrmAoH7qCr+BWn1a3+yR/bXieB2v1Zgf/hR/bR2ryr1LgoAhwC1+rW/2SP7ah4Fa/Vrf7JH9tH66mqovAH8CtPqzH2SP7a8/0/afVrf7JH6UxC69mqcBDgNp9Xt/sUfpXp4FafVrfb/so/to2a9FFKV2ShEDkKqLSuhxTJIkJJByAd/Kq1qVy/OogAOmuFOUS4Vc0j4j9KqI2x99IOA7iDFWMuiNgahb/cVWprmJBqizvEf0xVbqUn2BmvZ6gH3VEN+XwoKCyvnVZYPU0cEqA391SfT4UQEm2O0/GoWDzir13h7wtiCYwP8AO0VQg6EgLwY5SfyoqFs16EVcIORmpHlQeITXQFeJrsDyoID5n9++l/E+IhpSBp1BU5mCPdzpklE8h99Zbjr+t1KcAI5idz6k9KFFcS4qlxsIAIOoHMcqXtrEgk7bff8ArQkmcxXiz6malDLhF6lpWo6iPKOlaHhd4t0L06QBtIzJmDWIIUBy8vWtfwdehEpjxAah09KVE4jYOKQUuOhQUMiMetK+F8NClKgJ8Chvz32+BptxK4keURQNirQFgYCozzxOPvpVFWV0hDqidWSYEyB5DoK0DCtQkEH97etZhDMp2546094PjUkbbwep5igYBFdhFQD0rqPSqPAmuwmuRVqZ/cUXESj9zXpH4V6P3tUNAqbgJSClUhIyFDp0NDLXM6Uq/wD2/wAUU5xJH9Yqj+Ko/rFRFSxA9lRPqI/DFQEgAqEV2q+B+mD7q5Nygc0e8CqPVXKBykfvlNC3V3qHgTp8zufSrjcJ/rR+/dXHz9kEguNyOQogZfETA8Anr/iqRdLPP8KLHEGyMkAnbPL4VQOKNeLxYTucx7utSLXrS1+fxq8ORJPITnpQFzxRGgkaoMhKtsxypdeXodOgrhISM8yqMz150ooF6e8KySZ/DoK0QaJypRkQes9Pfmllo2hKStOQfpc49Nh99Hu3CFpxBkZnb3YEUQQlChsTneAAP8V5cLVB0q9P3zqhMCEgAdJ2/WrkGciPPzg/fQLeK3IT3YWtQ1K5ScDcYrl7jbRAjUY2mcb/AKUDxXiZS8B4ZbVIyecYoFfECqBA6c/3zopw3xEBBhStYyCZ/wDikwGSo5JMmat70qTmImefnVLQMbk9KJVmqq9W4GB1ohNvzNXmxVvpxscioB0I5U44YCnJJAI2qhm0Px8xTR9tIgSZgBX61R4U6k/jFetW+D1xVzKEo3J88UKq4Wcez4jlPQR16+VIo1DQom2UQoRzxVaHUkAITnMDnPrXCnikDorfriZgdaUOTqpfc8Q0qLZkmN5HPlUQ2EpCEiCE4P69TSdFqSZWCJJBjJxH4zVQ5t7xWBpVAEYj8KOYeC5AJMb8opAw0trIzPXAoxi9P0xP4j9KnVOUk1FvhOVGgW3pSJkE7JVB++KpedQAZxg/RHTyFUZviF4dJ0RrEEncAemKpbvFlI8OTvnf41zdKUVHMAdB/iu2bIuYSSYE7Hb45rP0ePX+nfSkDedP5GvbjijaYyrzwkx67YqPcNIGRqB2j/O1dI4cDpgQokRMGRmeVAG9xpw4bAjkSMn3bUNYMuBRVo9uTJG8k5p+LUYyZKoMDlRRakJG5SCMe+qjH3HFBtoOoYIUYH3TNLHuIPKx7KTySPzo3jFsNbhE6pP47+tLtBK/IqG3SKiu7d9xvCcj/wAhP50wY4moQS0nO8AfmKWhcFIE+0d6JatHHFhCQco5devrTEO2NTw1aY5ZmfiKvSytPsqicGSVfdimVjw1IbSnUqI2nnV6LFCdh8aoTNXrwGk+IeYM+6qHL9KoBQpXWYj18qdptk6JhUk8vz5/hQjOgqUElXh3TkCRg0Ukde1EhEAxAJ6+uRUZsnE7rBkYBO5HSnLzLaCPYSqMBWZ9xr1KEqzrSYGw2T7v80QpDDisEFIjkPv3q5iyjmqORiB8Imm9jwZJVr1K3kFMxPx28qtfuVCSEKiCJIP5YG4yetAOpBGqVaZz5ehn8aDuWSpMTqE5HhplaMqkyFec5I6VTe2xVAIUBO+2ecge6gHs2nEg6ZCecRuOtXLSvEqydts+UxRDlqFlIMK9DGw++o20tHg0J0EjO533GfypB7bFQKtSiYG2+T5UQ2QSlRPiBMHaMdeRqm4ttKiSo5+kcSOUihrgpQQkq1IUDqzzERyjmeVVRgvUtqKQhSlJG40xnbnn7qOYbK20r0xOTP72pAptI8IJ0qiNP3T0FWpUgq0hYhHhEz+zNENLviDaFJGqJGAMgTjJqoXI8Q1A5+jpz7yaWPONZ0IhaU7kYJ6/pQ67xbiUkoySRAiCRG3MHIxRTnil4NB0f8hgpSvOD0APQVLS6hs94oagYCRvGB7zSxu0WtAhGR1B5csYFervFA6VpbSUAGCTIHpPlUo0lu+PBgCQSJJkxzg8q4urlCPaJUVA7AGPWs05xtXgcQZAkYk7lO8kxTG74qQ5AiE/1QDsem4oE9xxooe0iIUn21ZUD1A2VWdfu3ioLK9RBM55A4xy91ccRuDqKgYB2xAMYMe+hbdtYWlQVCTtI3MZ9ak6utJbvOKaDpVCY/qiPdIiuG75ap0uGRjePgZyKT3xWsJSVkpTiB7J6Y5VXdNaXlNgq0pMeHntjAxzqstCVvKACVJTzJK0gknbcnGKNu+IqSr229QQYCcyoTvtORWUL3dPnBCZ8Cl+Ex5g1ZccQbWpUAHwzneee3Koop1TziUuFtH8ycZnBE/jUQ07JloYOfa+iY6edC8JukhQK3CEKOMeyd9zIj0irl8RXqWkGRO4A6+e8+VIi9wlpxGtoGVEA53MbgjO+K1jdyls93pPhJSSB0mOW3xrG/xFBcBdJJTMJAg6us7ECo486DqJImCSCdztInFBtkXuBCCeUnG1cl5REkxHQfmayLz7wLaQsgmdc+o8xGKYP8SbDqAy4te5WlRkQIgfjVDUpImCrflQim1AkghOo5zPPnGKF4hxtLiFI/liRHiJ9+wiibW/AaSkphYTCQCSMDwmYgTvQDp8Tg1JW4obAyB7qsRbFtClLC0jfAIjyxvQ63XGsrKUlR0jSQY5/f50K66l3mVjYnOCOREwPWge2ZBTIWrIMbgn1nIq43ZJXgaY3g4A8zzpVbLdEIbgJAwdJ98md5ofirjhAbeUFbKCUZIPKYOJnagcOuK7srQpIOIzI9Ca4svHId0o5iMajznrypAy44tBb8ICc6CDODiSN6aL4i2kaO7MaYyJg9RzzJxPSgOKQVpgpSQI8Ko/Deu1qGSS2FHyzMxPlnnSVN8sLSttJCREEpjPQ8quvLpWtJXk8wNJxORtPXEUDF1IUDKkHETjA5AH6NL3LtQcUlIPIasQCcgzEwQD8K4cfBSVJSYmI5awdiI9+KGDpSlzcrV4fOPpGPgPfVD5baXMapMTCZ+8jeqm3UIxraAIg6smfyoOzECVrOvlCo9BnnQl42hOShWo7hagnzkEDNZBzR1lJUqZTBxtCsSK6c4WlZcIEwB7MwSQvOPQUltbtIghsKgx7RqXDip1AaEkwAV4nGxOefuqrgs26EAyJWDGmYO/TlVfEGEykAhIUCFahiBvpPPf0qq0u096NfiA9oJM84mee1Wv9oGxpAKgkHoRjP38qg9/gK0Ew4DOEkAnw+7FNZwBrRKRpIwBmc5O/nSa742Xmw2xcLDhVMSQCBtJ/IUFwHibSQ4p5aF6kwkTMKzJzsaDS2SnFsrdcMpQqDCQABHvk0HfqQ4xqQrxHTpTmR13wPWqzxA9262cp5ynaPL86WX50adJ8CuR5SDv5Zq5Bdb8MKxqKpk+zmfdBzQT9qUwqDJVgkEYA5n9abcGksglKyqB78bg4ijblKlJSk6QFA6pjoIJzvvsakhCC4WVloKOBj3c5HPyNdXVsyFIaAUpThhKhBgqgZyNifOrbjh69QQlSV852iPOTvV1vwR/WkJAkmdQzpUkgjPKSaC3jHZ42zCEqUlQCvpJG58z+lB8JsdbrchIhacJSAN/8V09xpCFuN3TpeUggRE6TzIzB99C8V7Rtkt93lAB1CQkgiI9lUZzTBqeMLaacUkqiCTgySehHKs3xDibYBCQEpICZJztG3r51nOI8YUvUhLYCDzHi9YMzNDu3EJUmEDWkatlEeUnINVDlh/WkED2RCQdyJ3NEWaF92paViCmNWBE9M+VZ2zuyj2NBMRJAmPjtVC0qTAIT6z+PxoNXb26inWClREEncR1MedOUOqUDqV/N9kaRiBsd6wbXEFJEJWkJ5gHf8qJ4ZxfT7BUFDO4z6A8/wAaDW9y9IJXgQQCnEjnvXFlaSlR1z4jkDnJxE0m4bxk96pw5UcGVEgcoAkDG9AcUv3W0BJWhCFlUGT4iImCBAiRtO+9QaC346dIbR4FSRrIJmTsBGPWkieJp1LSr2kqI66iCQeeM8zQPBUOOEht0KUN05yPXMesUvvHQgqQUjWkmYWMK8xp61RuWOMd13aS0ohqTMgBWJ9Ymh3uPgkKHhCicRsen73rI29ypxAStUqkAScj3dKvYYJUUyojciTynJpVrRI7WKQlZ7rUlUT44iMTAGKG4TxlYc1r0qBMgGBGevKOprlmyYWAQ4JA6gz6TVztu2Rpn/xGBOfdvSoYjj0qJ7sYykTv18zyzVSu1xQToAmQCTJznbpvt5Vxeoa1N7JIGYiTIgTQjrDZ5gmeYB/KpRYO1D2Tq3MmIB+Ok4qlzjDsnSud422nrVDfD0LJBjHNMifLBAHrSl1elEzpSolInM+/0pQxe4muSdzuYifuFVv3ql6UkExMDpMTyztSZRA2IMjOKYIuQcla9oIBj4UIJsLyHE6EHONogUVfsqKTB5mNjk8vQ/dSK4vdI0qKifXH3057PqCm1g5k4ztVUFb27qlQ0pzWDkQEx6KmrFcEfUkDu1Y3Mp/WrrpgKJx4gRucET8ZG886ohJU4G0QUkJ0lznBklRAiiNAjiTXkP6tcmfUTFQ8YSpJSpSAkZAKem0GKV8Z4apCVOSCiJnYieqZPxmkdldo1CFBORM880V9Fvbd1psAq0EDwgSZ9+B8JpOm/d2UtzzlSqE7S9p0XLqVJXDSZGQAZOJzMiBvSV9aFZSpQ1bqUMKxkSANhyp4VoneKuR4Ukq6kEmlt1f3SxEugc4Chj3UgfeUg6c4kDGCCADHLahm71RVg+IyJ55EQT0igZqYdkyknG2mh3VLz4FY/wDTP6VQ7qRghMKyNik4iRHOKqF3BBnI2jpEUQVb6goKUlZO0aDkeWKLZCSDI0gHxFQiJ6mNqVKfTp0p8MxPmBtJqpVxkE5jYchz26UDLuC6tTaO7AAkKneOkdarQ8sDQUrzvIO46fHblFCNPJIUmBJ0jbkDJ5Zq24WAlCwT4iZECJTAGOkE0BLWo/RM+n60wt0NpEqyZmOhHLzpTaaFgiFBUCFcsGR6UG9cHUQdwTJgDJOfXNAydu1FaiNQQoQNXLqJmPdVZCl6UE4TOkesbA+g2oD5weZwSTEdcHG1cJcO85x64mI+NMDlF84hstpGkhUlxCoV5CRsn0ihYmFKBJJklS/a9epmgZIAzvy9K9Lp3md+nPeiGegKEQEqBmJiB60XZcT7sHwlRSCSQRtzz7xmkGtUbzPx6etWEkJGcRyP+KK2Fw+20dBKEnSFAaZUJE70LY8cQHCXApRkhJgYT5/S/Gk/FFBxRWOqUjyEdM8+dMkNtqs0jSNYdGpeJiRjrTwd3nFJmPFJkaYGkf0yU5E1xcLUpvW3CTJ1pVpk7iQT5zj9aRtuHxCVRPWPuqt5U6eUAiTnmN+tAYi8UANKnEz0cIn1iKpfcOBnHU86qUpJOVGcySBAnoOXxrl4lPhUd/F64ifhQFqWCN4r1q7DYOnxTynHuoU6omcCM+hx99VukRuSrc9JoC7lvvZUknWBlKjy8j08qt4RdLaOobbHpHn/AJpWlwjIJB9aOS4lRlRIGNiNxtuNpqB7xK9BRlOsk4IVBABnzkVTZslxBwUpkKJ1TJGwOJFIHm1IImI+ieo/KvWFSQJSIGCQPXJ51R9BbuULSvXGBlK0+Ep+OFDnvWO/gZUlSwpEAyEj+nfp6Dei+ILGhUEpM5SreeoMx7xU4Zcez40iNzJ8Qj2Tn9+VIFVroWQlUjGSDPw5fjRzCFa1JSvUgDB0kzPLTIBPnXnHUEvJXpGlaZSRmR1NKkuEKPLkYmKUPuIsF5tISoYjnGpXmCMEetZ/VClJVIIwfdimtjd+GDMSCP3kzS3iJBdURsT++uKm5BYHToKeRz8KCBjpRBV4ZiK4SJxv5UHIVVyUoONvOf2KEmu0KzNM0eTBol1ctDOEn4E7z12FDvLlRPWu1L8PX98qUdM5zMRVClZr0xHKuaaLUpnFEKsjplJ1eUR68zQqaOtVCPpb8v3t61QvBq5tUeVNbfhKXlqlaGQBzBMqnYefOq+O8ObY7oNrLhUmVSIg42G4351PAs2Plyoy2WFDxFKQNjQzSVEyRj7qLeWVJQFbI1ZzzjqfKgIS3qBCVJJBBAnkAc7UdASjJAAIMmRkGaCLvdJCQAHFCSeiTsPhmqXbhSkhESVGPU8hVHK0gazKVBSpwZ60M4uAMA75OeldqYUn2khEdef/AMEVL5OARkRvyHpNEUMLgyN+R3g/rRovZgKBUPpBRMznn/VnpSzVRLSiDg5qaqXDISYTJByATt78TVGurr5YKhECBn16xyoc5qboISrw4I/A1SmuTXqDTAZcL1pkmCBInn19KGaAiT+setXLOlMADP4UN3ZFUP12i1AqJM8hE/nmg7EqDgjwwRPKM889aNuGCkkd+3qESQr7p512LF5JCgUkKElW4V6mOdBxxSF6SBJTOopyM7Z+O4pQ00dQO8zGd43inP8AMCgClJO+BtHSDkVybVZMhEHPIjJiJEc450UuDS/og6VdPwq9HDFrIgZ2OogAH1qxLTmrREyTEflBrRcGu06ClWlJCiBJiTsZ+H6iqhRxfsi8y0HVkFMSYwB0gn2pnypCho5+H7E19L7ZX6Hm1MtSpS9Pi+iNJG5/CKzfZxKrVz+aFkY0lAJiNU7CRuKyMqLUycE1wWztWz4vZd6+p1KtYXmFJUkx0kjxUvTwsyRo98fh4qaM6G+lGcPsu8Kkxsgq+FNHLHMac8/L1waa8BsEAkFUKCVjc5CgkAHGIg/GqMWlqfXzrstapUdySdsfdt6VoDwlE6AZgbg4J57xPLkKqd4aoKCUgnGDv+G1OBKWFCBIjy5f5oi1bWJIG0BRB2GcHlmD8KZuWD8EpTPXeTXCRcIk92JIgmMweUgVQ24ewtJDawlJOwgTkdZ2iOVX8X4Qha2iHW8AJUmSVEHT7IiNWCBJiszw5C2nEqKVGMRn4CRFaO14jOrS0pIkZInUTyKQdhvOrHSgXnsy8VEaUAhWCpSR5gbxq5RO9Hs9mHAS48pIbTKjAOT0+PXFHPld0VMqhtKNKgvTIVBmCJHTrTXjSO8SEpIM5VGxnYE7HIJqD59ccOfUSso1EnkRidun7FcN8OdKVQiQohOCkwroQDImDkxsa3fzJelKdCpH0Rty88D40t4Lw7ue/KgoFxaShKRBEKUckjESM5opIx2dfA0kaQJIBKZzy3gUsvmyFaMagMlJBHLmMYrRdoWS5IcFwtcju1q8QSDuCFEEDzEigU2bYjS3qUkQfFM+cbiOX51UZ/uiCY5VWnf/ABWrZ4YkoA0q1EnIOI9Skj1EUtb4cST0JgmCB6TsPSoBEt65UkgKSRAHTqB9GqVWZzJnmdqaW/CdJMqSfKfzkiuCypQ8Ps9VSPxA+6rAFdoWc4mAMYMDyoVpORKZ2x5U5FoT4SnxgTGSY6zHs+dVM2SgSSJ8kkGPMg8vfUA6m5BkyTVl+5rEwlETOnE7e/EffRn8OOTlUYI232wJ/Gr27aCDpRsZSeZ5DaRzo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372" name="Picture 12" descr="http://www.ecusd7.org/ehs/ehsstaff/jparkin/academics/ancient_world_history/Flowering_of_Civilizations/4-Rise_of_Ancient_Greece/4-War_Glory_&amp;_Decline/img029.gif"/>
          <p:cNvPicPr>
            <a:picLocks noChangeAspect="1" noChangeArrowheads="1"/>
          </p:cNvPicPr>
          <p:nvPr/>
        </p:nvPicPr>
        <p:blipFill>
          <a:blip r:embed="rId12"/>
          <a:srcRect/>
          <a:stretch>
            <a:fillRect/>
          </a:stretch>
        </p:blipFill>
        <p:spPr bwMode="auto">
          <a:xfrm>
            <a:off x="3813175" y="5011387"/>
            <a:ext cx="1934483" cy="1557742"/>
          </a:xfrm>
          <a:prstGeom prst="rect">
            <a:avLst/>
          </a:prstGeom>
          <a:noFill/>
        </p:spPr>
      </p:pic>
      <p:sp>
        <p:nvSpPr>
          <p:cNvPr id="60" name="Rektangel 767"/>
          <p:cNvSpPr>
            <a:spLocks noChangeArrowheads="1"/>
          </p:cNvSpPr>
          <p:nvPr/>
        </p:nvSpPr>
        <p:spPr bwMode="auto">
          <a:xfrm>
            <a:off x="5818908" y="4275120"/>
            <a:ext cx="1805049" cy="600164"/>
          </a:xfrm>
          <a:prstGeom prst="rect">
            <a:avLst/>
          </a:prstGeom>
          <a:noFill/>
          <a:ln w="9525">
            <a:noFill/>
            <a:miter lim="800000"/>
            <a:headEnd/>
            <a:tailEnd/>
          </a:ln>
        </p:spPr>
        <p:txBody>
          <a:bodyPr wrap="square">
            <a:spAutoFit/>
          </a:bodyPr>
          <a:lstStyle/>
          <a:p>
            <a:pPr defTabSz="801688">
              <a:spcBef>
                <a:spcPct val="20000"/>
              </a:spcBef>
            </a:pPr>
            <a:r>
              <a:rPr lang="en-US" sz="1100" noProof="1" smtClean="0">
                <a:solidFill>
                  <a:srgbClr val="080808"/>
                </a:solidFill>
                <a:latin typeface="Calibri" pitchFamily="-111" charset="0"/>
                <a:cs typeface="Arial" charset="0"/>
              </a:rPr>
              <a:t>Artaxerxes is king. He rules longer than any persian king. Egypt is led succesfully. </a:t>
            </a:r>
            <a:endParaRPr lang="en-US" sz="1100" noProof="1">
              <a:solidFill>
                <a:srgbClr val="080808"/>
              </a:solidFill>
              <a:latin typeface="Calibri" pitchFamily="-111" charset="0"/>
              <a:cs typeface="Arial" charset="0"/>
            </a:endParaRPr>
          </a:p>
        </p:txBody>
      </p:sp>
      <p:sp>
        <p:nvSpPr>
          <p:cNvPr id="61" name="Rektangel 631"/>
          <p:cNvSpPr>
            <a:spLocks noChangeArrowheads="1"/>
          </p:cNvSpPr>
          <p:nvPr/>
        </p:nvSpPr>
        <p:spPr bwMode="auto">
          <a:xfrm>
            <a:off x="7671459" y="4322617"/>
            <a:ext cx="1282536" cy="546265"/>
          </a:xfrm>
          <a:prstGeom prst="rect">
            <a:avLst/>
          </a:prstGeom>
          <a:gradFill rotWithShape="1">
            <a:gsLst>
              <a:gs pos="0">
                <a:srgbClr val="E6E6E6"/>
              </a:gs>
              <a:gs pos="100000">
                <a:srgbClr val="F3F3F3"/>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rgbClr val="FFFFFF"/>
              </a:solidFill>
              <a:latin typeface="Calibri" pitchFamily="-111" charset="0"/>
            </a:endParaRPr>
          </a:p>
        </p:txBody>
      </p:sp>
      <p:sp>
        <p:nvSpPr>
          <p:cNvPr id="62" name="Rektangel 763"/>
          <p:cNvSpPr>
            <a:spLocks noChangeArrowheads="1"/>
          </p:cNvSpPr>
          <p:nvPr/>
        </p:nvSpPr>
        <p:spPr bwMode="auto">
          <a:xfrm>
            <a:off x="7671460" y="4346369"/>
            <a:ext cx="1472540" cy="600164"/>
          </a:xfrm>
          <a:prstGeom prst="rect">
            <a:avLst/>
          </a:prstGeom>
          <a:noFill/>
          <a:ln w="9525">
            <a:noFill/>
            <a:miter lim="800000"/>
            <a:headEnd/>
            <a:tailEnd/>
          </a:ln>
        </p:spPr>
        <p:txBody>
          <a:bodyPr wrap="square">
            <a:spAutoFit/>
          </a:bodyPr>
          <a:lstStyle/>
          <a:p>
            <a:pPr defTabSz="801688">
              <a:spcBef>
                <a:spcPct val="20000"/>
              </a:spcBef>
            </a:pPr>
            <a:r>
              <a:rPr lang="en-US" sz="1100" noProof="1" smtClean="0">
                <a:solidFill>
                  <a:srgbClr val="080808"/>
                </a:solidFill>
                <a:latin typeface="Calibri" pitchFamily="-111" charset="0"/>
                <a:cs typeface="Arial" charset="0"/>
              </a:rPr>
              <a:t>Darious III takes over. 334 Alexander the great invades Asia. </a:t>
            </a:r>
            <a:endParaRPr lang="en-US" sz="1100" noProof="1">
              <a:solidFill>
                <a:srgbClr val="080808"/>
              </a:solidFill>
              <a:latin typeface="Calibri" pitchFamily="-111" charset="0"/>
              <a:cs typeface="Arial" charset="0"/>
            </a:endParaRPr>
          </a:p>
        </p:txBody>
      </p:sp>
      <p:pic>
        <p:nvPicPr>
          <p:cNvPr id="3074" name="Picture 2" descr="http://www.historyforkids.org/learn/greeks/history/pictures/alex.jpg">
            <a:hlinkClick r:id="rId13"/>
          </p:cNvPr>
          <p:cNvPicPr>
            <a:picLocks noChangeAspect="1" noChangeArrowheads="1"/>
          </p:cNvPicPr>
          <p:nvPr/>
        </p:nvPicPr>
        <p:blipFill>
          <a:blip r:embed="rId14"/>
          <a:srcRect/>
          <a:stretch>
            <a:fillRect/>
          </a:stretch>
        </p:blipFill>
        <p:spPr bwMode="auto">
          <a:xfrm>
            <a:off x="7660779" y="4954958"/>
            <a:ext cx="1281340" cy="1690614"/>
          </a:xfrm>
          <a:prstGeom prst="rect">
            <a:avLst/>
          </a:prstGeom>
          <a:noFill/>
        </p:spPr>
      </p:pic>
      <p:sp>
        <p:nvSpPr>
          <p:cNvPr id="65" name="Rektangel 697"/>
          <p:cNvSpPr>
            <a:spLocks noChangeArrowheads="1"/>
          </p:cNvSpPr>
          <p:nvPr/>
        </p:nvSpPr>
        <p:spPr bwMode="auto">
          <a:xfrm>
            <a:off x="7168429" y="2503713"/>
            <a:ext cx="1534205" cy="724395"/>
          </a:xfrm>
          <a:prstGeom prst="rect">
            <a:avLst/>
          </a:prstGeom>
          <a:gradFill rotWithShape="1">
            <a:gsLst>
              <a:gs pos="0">
                <a:srgbClr val="E6E6E6"/>
              </a:gs>
              <a:gs pos="100000">
                <a:srgbClr val="F3F3F3"/>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rgbClr val="FFFFFF"/>
              </a:solidFill>
              <a:latin typeface="Calibri" pitchFamily="-111" charset="0"/>
            </a:endParaRPr>
          </a:p>
        </p:txBody>
      </p:sp>
      <p:sp>
        <p:nvSpPr>
          <p:cNvPr id="67" name="Rektangel 767"/>
          <p:cNvSpPr>
            <a:spLocks noChangeArrowheads="1"/>
          </p:cNvSpPr>
          <p:nvPr/>
        </p:nvSpPr>
        <p:spPr bwMode="auto">
          <a:xfrm>
            <a:off x="7204116" y="2503715"/>
            <a:ext cx="1451016" cy="769441"/>
          </a:xfrm>
          <a:prstGeom prst="rect">
            <a:avLst/>
          </a:prstGeom>
          <a:noFill/>
          <a:ln w="9525">
            <a:noFill/>
            <a:miter lim="800000"/>
            <a:headEnd/>
            <a:tailEnd/>
          </a:ln>
        </p:spPr>
        <p:txBody>
          <a:bodyPr wrap="square">
            <a:spAutoFit/>
          </a:bodyPr>
          <a:lstStyle/>
          <a:p>
            <a:pPr defTabSz="801688">
              <a:spcBef>
                <a:spcPct val="20000"/>
              </a:spcBef>
            </a:pPr>
            <a:r>
              <a:rPr lang="en-US" sz="1100" noProof="1" smtClean="0">
                <a:solidFill>
                  <a:srgbClr val="080808"/>
                </a:solidFill>
                <a:latin typeface="Calibri" pitchFamily="-111" charset="0"/>
                <a:cs typeface="Arial" charset="0"/>
              </a:rPr>
              <a:t>Artaxerxes is killed in 338 B.C. Arses takes over, but is killed two years later.</a:t>
            </a:r>
            <a:endParaRPr lang="en-US" sz="1100" noProof="1">
              <a:solidFill>
                <a:srgbClr val="080808"/>
              </a:solidFill>
              <a:latin typeface="Calibri" pitchFamily="-111" charset="0"/>
              <a:cs typeface="Arial" charset="0"/>
            </a:endParaRPr>
          </a:p>
        </p:txBody>
      </p:sp>
      <p:pic>
        <p:nvPicPr>
          <p:cNvPr id="3076" name="Picture 4" descr="http://wpcontent.answcdn.com/wikipedia/commons/thumb/c/c4/Artaxerxes_I.jpg/220px-Artaxerxes_I.jpg">
            <a:hlinkClick r:id="rId15"/>
          </p:cNvPr>
          <p:cNvPicPr>
            <a:picLocks noChangeAspect="1" noChangeArrowheads="1"/>
          </p:cNvPicPr>
          <p:nvPr/>
        </p:nvPicPr>
        <p:blipFill>
          <a:blip r:embed="rId16"/>
          <a:srcRect/>
          <a:stretch>
            <a:fillRect/>
          </a:stretch>
        </p:blipFill>
        <p:spPr bwMode="auto">
          <a:xfrm>
            <a:off x="5855730" y="4970814"/>
            <a:ext cx="1654428" cy="1631868"/>
          </a:xfrm>
          <a:prstGeom prst="rect">
            <a:avLst/>
          </a:prstGeom>
          <a:noFill/>
        </p:spPr>
      </p:pic>
      <p:pic>
        <p:nvPicPr>
          <p:cNvPr id="3078" name="Picture 6" descr="http://upload.wikimedia.org/wikipedia/commons/f/f9/Den_Leichnam_des_Darius.jpg">
            <a:hlinkClick r:id="rId17"/>
          </p:cNvPr>
          <p:cNvPicPr>
            <a:picLocks noChangeAspect="1" noChangeArrowheads="1"/>
          </p:cNvPicPr>
          <p:nvPr/>
        </p:nvPicPr>
        <p:blipFill>
          <a:blip r:embed="rId18"/>
          <a:srcRect/>
          <a:stretch>
            <a:fillRect/>
          </a:stretch>
        </p:blipFill>
        <p:spPr bwMode="auto">
          <a:xfrm>
            <a:off x="7197644" y="641268"/>
            <a:ext cx="1637598" cy="1721921"/>
          </a:xfrm>
          <a:prstGeom prst="rect">
            <a:avLst/>
          </a:prstGeom>
          <a:noFill/>
        </p:spPr>
      </p:pic>
      <p:pic>
        <p:nvPicPr>
          <p:cNvPr id="3080" name="Picture 8" descr="http://i.istockimg.com/file_thumbview_approve/19137897/2/stock-photo-19137897-nehemiah-asks-artaxerxes.jpg">
            <a:hlinkClick r:id="rId19"/>
          </p:cNvPr>
          <p:cNvPicPr>
            <a:picLocks noChangeAspect="1" noChangeArrowheads="1"/>
          </p:cNvPicPr>
          <p:nvPr/>
        </p:nvPicPr>
        <p:blipFill>
          <a:blip r:embed="rId20"/>
          <a:srcRect/>
          <a:stretch>
            <a:fillRect/>
          </a:stretch>
        </p:blipFill>
        <p:spPr bwMode="auto">
          <a:xfrm>
            <a:off x="5416343" y="641268"/>
            <a:ext cx="1655407" cy="1664596"/>
          </a:xfrm>
          <a:prstGeom prst="rect">
            <a:avLst/>
          </a:prstGeom>
          <a:noFill/>
        </p:spPr>
      </p:pic>
    </p:spTree>
    <p:extLst>
      <p:ext uri="{BB962C8B-B14F-4D97-AF65-F5344CB8AC3E}">
        <p14:creationId xmlns:p14="http://schemas.microsoft.com/office/powerpoint/2010/main" val="2361681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36000"/>
                    </a14:imgEffect>
                  </a14:imgLayer>
                </a14:imgProps>
              </a:ext>
              <a:ext uri="{28A0092B-C50C-407E-A947-70E740481C1C}">
                <a14:useLocalDpi xmlns:a14="http://schemas.microsoft.com/office/drawing/2010/main" val="0"/>
              </a:ext>
            </a:extLst>
          </a:blip>
          <a:srcRect/>
          <a:stretch>
            <a:fillRect/>
          </a:stretch>
        </p:blipFill>
        <p:spPr bwMode="auto">
          <a:xfrm>
            <a:off x="2057400" y="152400"/>
            <a:ext cx="2287005"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p:cNvSpPr>
            <a:spLocks noGrp="1"/>
          </p:cNvSpPr>
          <p:nvPr>
            <p:ph type="body" idx="1"/>
          </p:nvPr>
        </p:nvSpPr>
        <p:spPr>
          <a:xfrm>
            <a:off x="0" y="854764"/>
            <a:ext cx="4040188" cy="639762"/>
          </a:xfrm>
        </p:spPr>
        <p:txBody>
          <a:bodyPr>
            <a:noAutofit/>
          </a:bodyPr>
          <a:lstStyle/>
          <a:p>
            <a:r>
              <a:rPr lang="en-US" sz="5400" dirty="0" smtClean="0">
                <a:solidFill>
                  <a:schemeClr val="accent1"/>
                </a:solidFill>
              </a:rPr>
              <a:t>Origin</a:t>
            </a:r>
            <a:endParaRPr lang="en-US" sz="5400" dirty="0">
              <a:solidFill>
                <a:schemeClr val="accent1"/>
              </a:solidFill>
            </a:endParaRPr>
          </a:p>
        </p:txBody>
      </p:sp>
      <p:sp>
        <p:nvSpPr>
          <p:cNvPr id="5" name="Text Placeholder 4"/>
          <p:cNvSpPr>
            <a:spLocks noGrp="1"/>
          </p:cNvSpPr>
          <p:nvPr>
            <p:ph type="body" sz="half" idx="3"/>
          </p:nvPr>
        </p:nvSpPr>
        <p:spPr>
          <a:xfrm>
            <a:off x="7543800" y="533400"/>
            <a:ext cx="4041775" cy="639762"/>
          </a:xfrm>
        </p:spPr>
        <p:txBody>
          <a:bodyPr>
            <a:noAutofit/>
          </a:bodyPr>
          <a:lstStyle/>
          <a:p>
            <a:r>
              <a:rPr lang="en-US" sz="5400" dirty="0" smtClean="0">
                <a:solidFill>
                  <a:schemeClr val="accent1"/>
                </a:solidFill>
              </a:rPr>
              <a:t>End</a:t>
            </a:r>
            <a:endParaRPr lang="en-US" sz="5400" dirty="0">
              <a:solidFill>
                <a:schemeClr val="accent1"/>
              </a:solidFill>
            </a:endParaRPr>
          </a:p>
        </p:txBody>
      </p:sp>
      <p:sp>
        <p:nvSpPr>
          <p:cNvPr id="4" name="Content Placeholder 3"/>
          <p:cNvSpPr>
            <a:spLocks noGrp="1"/>
          </p:cNvSpPr>
          <p:nvPr>
            <p:ph sz="quarter" idx="2"/>
          </p:nvPr>
        </p:nvSpPr>
        <p:spPr>
          <a:xfrm>
            <a:off x="152400" y="2819401"/>
            <a:ext cx="4343400" cy="3657600"/>
          </a:xfrm>
        </p:spPr>
        <p:txBody>
          <a:bodyPr>
            <a:normAutofit fontScale="85000" lnSpcReduction="20000"/>
          </a:bodyPr>
          <a:lstStyle/>
          <a:p>
            <a:pPr marL="0" indent="0">
              <a:buNone/>
            </a:pPr>
            <a:r>
              <a:rPr lang="en-US" dirty="0" smtClean="0"/>
              <a:t>	Around 550 B.C. Cyrus the Great, a Persian king, took control of the land that connects east and west Asia called Media from the Medes. He formed a government and chose both Median and Persian nobles to be civilian officials. Next, he used his strong military to attack states throughout Asia Minor. He went on to conquer the lands to the east known as the Fertile Crescent.</a:t>
            </a:r>
            <a:endParaRPr lang="en-US" dirty="0"/>
          </a:p>
        </p:txBody>
      </p:sp>
      <p:sp>
        <p:nvSpPr>
          <p:cNvPr id="6" name="Content Placeholder 5"/>
          <p:cNvSpPr>
            <a:spLocks noGrp="1"/>
          </p:cNvSpPr>
          <p:nvPr>
            <p:ph sz="quarter" idx="4"/>
          </p:nvPr>
        </p:nvSpPr>
        <p:spPr>
          <a:xfrm>
            <a:off x="4645025" y="1752600"/>
            <a:ext cx="4194175" cy="4800600"/>
          </a:xfrm>
        </p:spPr>
        <p:txBody>
          <a:bodyPr>
            <a:noAutofit/>
          </a:bodyPr>
          <a:lstStyle/>
          <a:p>
            <a:pPr marL="0" indent="0">
              <a:buNone/>
            </a:pPr>
            <a:r>
              <a:rPr lang="en-US" sz="1800" dirty="0" smtClean="0"/>
              <a:t>	</a:t>
            </a:r>
            <a:r>
              <a:rPr lang="en-US" sz="1600" dirty="0"/>
              <a:t>After the death of Xerxes (486-464 B.C.E.), the Persian Empire </a:t>
            </a:r>
            <a:r>
              <a:rPr lang="en-US" sz="1600" dirty="0" smtClean="0"/>
              <a:t>lacked a strong ruler to keep things running smoothly. As a result, various problems developed that fed back upon one another and led to Persia’s fall. Weak leaders led to revolts, mainly in Egypt, which had always detested Persian rule. The provinces became more independent, ruling as kings more than the king’s loyal subjects. The even carried out their own foreign policies and started wars with each other. The empire grew weaker every day and when Alexander the Great attacked around 400 B.C.E., he conquered in a remarkably short time and with a remarkably small army. </a:t>
            </a:r>
            <a:endParaRPr lang="en-US" sz="1600" dirty="0"/>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152400"/>
            <a:ext cx="2362200" cy="157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2515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914399"/>
          </a:xfrm>
        </p:spPr>
        <p:txBody>
          <a:bodyPr/>
          <a:lstStyle/>
          <a:p>
            <a:r>
              <a:rPr lang="en-US" dirty="0" smtClean="0">
                <a:solidFill>
                  <a:schemeClr val="accent1"/>
                </a:solidFill>
              </a:rPr>
              <a:t>Cultural contributions </a:t>
            </a:r>
            <a:endParaRPr lang="en-US" dirty="0">
              <a:solidFill>
                <a:schemeClr val="accent1"/>
              </a:solidFill>
            </a:endParaRPr>
          </a:p>
        </p:txBody>
      </p:sp>
      <p:sp>
        <p:nvSpPr>
          <p:cNvPr id="3" name="Subtitle 2"/>
          <p:cNvSpPr>
            <a:spLocks noGrp="1"/>
          </p:cNvSpPr>
          <p:nvPr>
            <p:ph type="subTitle" idx="1"/>
          </p:nvPr>
        </p:nvSpPr>
        <p:spPr>
          <a:xfrm>
            <a:off x="533400" y="1066800"/>
            <a:ext cx="8077200" cy="3657600"/>
          </a:xfrm>
        </p:spPr>
        <p:txBody>
          <a:bodyPr>
            <a:normAutofit fontScale="92500" lnSpcReduction="20000"/>
          </a:bodyPr>
          <a:lstStyle/>
          <a:p>
            <a:pPr>
              <a:buFont typeface="Arial" pitchFamily="34" charset="0"/>
              <a:buChar char="•"/>
            </a:pPr>
            <a:r>
              <a:rPr lang="en-US" sz="1600" dirty="0" smtClean="0"/>
              <a:t>Religion-</a:t>
            </a:r>
            <a:r>
              <a:rPr lang="en-US" sz="1600" b="1" dirty="0" smtClean="0"/>
              <a:t>Zoroaster </a:t>
            </a:r>
            <a:r>
              <a:rPr lang="en-US" sz="1600" b="1" dirty="0"/>
              <a:t>was the prophet who brought this religion to Persia.  However, it is not clear when he lived.    Dates are given from 1600 B.C. to 500’s B.C. -  this is a large range.  Most scholars put it at about 1000 B.C. – the time of </a:t>
            </a:r>
            <a:r>
              <a:rPr lang="en-US" sz="1600" b="1" dirty="0" smtClean="0"/>
              <a:t>David. </a:t>
            </a:r>
          </a:p>
          <a:p>
            <a:pPr>
              <a:buFont typeface="Arial" pitchFamily="34" charset="0"/>
              <a:buChar char="•"/>
            </a:pPr>
            <a:r>
              <a:rPr lang="en-US" sz="1800" dirty="0" smtClean="0"/>
              <a:t>art- a lot of carving into stone( wall art) and pottery </a:t>
            </a:r>
          </a:p>
          <a:p>
            <a:pPr>
              <a:buFont typeface="Arial" pitchFamily="34" charset="0"/>
              <a:buChar char="•"/>
            </a:pPr>
            <a:r>
              <a:rPr lang="en-US" sz="1800" dirty="0" smtClean="0"/>
              <a:t>Science- the Persian empire takes credit for many things that where invented, for example chemistry, numeric system, glass, math/algebra, alcohol and much more</a:t>
            </a:r>
          </a:p>
          <a:p>
            <a:pPr>
              <a:buFont typeface="Arial" pitchFamily="34" charset="0"/>
              <a:buChar char="•"/>
            </a:pPr>
            <a:r>
              <a:rPr lang="en-US" sz="1800" dirty="0" smtClean="0"/>
              <a:t>Technology- many technical things appeared in the Persian empire. Public post offices, cement and bricks, the wheel, the calendar, roads and sewers. So many of these thing we still use and are so important to our lives. </a:t>
            </a:r>
          </a:p>
          <a:p>
            <a:pPr>
              <a:buFont typeface="Arial" pitchFamily="34" charset="0"/>
              <a:buChar char="•"/>
            </a:pPr>
            <a:r>
              <a:rPr lang="en-US" sz="1800" dirty="0" smtClean="0"/>
              <a:t>Architecture- so much incredible building and statues and all sorts of architecture was left behind. Many amazing building, bridges, statues, many old ruins that  are still standing till this day. All of the buildings look like pieces of art and they truly are.</a:t>
            </a:r>
            <a:endParaRPr lang="en-US" sz="1800" dirty="0"/>
          </a:p>
        </p:txBody>
      </p:sp>
      <p:pic>
        <p:nvPicPr>
          <p:cNvPr id="11266" name="Picture 2" descr="https://encrypted-tbn1.gstatic.com/images?q=tbn:ANd9GcRDden7vUvTm4RWsY5tKEANQkcjjYU9LjeMWvHU6g4UBUzN-aSP"/>
          <p:cNvPicPr>
            <a:picLocks noChangeAspect="1" noChangeArrowheads="1"/>
          </p:cNvPicPr>
          <p:nvPr/>
        </p:nvPicPr>
        <p:blipFill>
          <a:blip r:embed="rId2" cstate="print"/>
          <a:srcRect/>
          <a:stretch>
            <a:fillRect/>
          </a:stretch>
        </p:blipFill>
        <p:spPr bwMode="auto">
          <a:xfrm>
            <a:off x="152400" y="5029200"/>
            <a:ext cx="2590800" cy="1724061"/>
          </a:xfrm>
          <a:prstGeom prst="rect">
            <a:avLst/>
          </a:prstGeom>
          <a:noFill/>
        </p:spPr>
      </p:pic>
      <p:pic>
        <p:nvPicPr>
          <p:cNvPr id="11268" name="Picture 4" descr="https://encrypted-tbn1.gstatic.com/images?q=tbn:ANd9GcTbnJDPmqN2QYc6knLF2UVvIVL3ghj2p7-dA18RkChAe9UGT9wR"/>
          <p:cNvPicPr>
            <a:picLocks noChangeAspect="1" noChangeArrowheads="1"/>
          </p:cNvPicPr>
          <p:nvPr/>
        </p:nvPicPr>
        <p:blipFill>
          <a:blip r:embed="rId3" cstate="print"/>
          <a:srcRect/>
          <a:stretch>
            <a:fillRect/>
          </a:stretch>
        </p:blipFill>
        <p:spPr bwMode="auto">
          <a:xfrm>
            <a:off x="2971800" y="5029200"/>
            <a:ext cx="2619375" cy="1743076"/>
          </a:xfrm>
          <a:prstGeom prst="rect">
            <a:avLst/>
          </a:prstGeom>
          <a:noFill/>
        </p:spPr>
      </p:pic>
      <p:pic>
        <p:nvPicPr>
          <p:cNvPr id="11270" name="Picture 6" descr="http://photofly.files.wordpress.com/2008/10/ancient-ruins-avakian-738851-lw3.jpg"/>
          <p:cNvPicPr>
            <a:picLocks noChangeAspect="1" noChangeArrowheads="1"/>
          </p:cNvPicPr>
          <p:nvPr/>
        </p:nvPicPr>
        <p:blipFill>
          <a:blip r:embed="rId4" cstate="print"/>
          <a:srcRect/>
          <a:stretch>
            <a:fillRect/>
          </a:stretch>
        </p:blipFill>
        <p:spPr bwMode="auto">
          <a:xfrm>
            <a:off x="5943600" y="4972050"/>
            <a:ext cx="2514600" cy="188595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Aspect</Template>
  <TotalTime>311</TotalTime>
  <Words>499</Words>
  <Application>Microsoft Office PowerPoint</Application>
  <PresentationFormat>On-screen Show (4:3)</PresentationFormat>
  <Paragraphs>79</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ＭＳ Ｐゴシック</vt:lpstr>
      <vt:lpstr>Arial</vt:lpstr>
      <vt:lpstr>Calibri</vt:lpstr>
      <vt:lpstr>Verdana</vt:lpstr>
      <vt:lpstr>Wingdings 2</vt:lpstr>
      <vt:lpstr>Aspect</vt:lpstr>
      <vt:lpstr>Persian Empire</vt:lpstr>
      <vt:lpstr>Index</vt:lpstr>
      <vt:lpstr>Leaders</vt:lpstr>
      <vt:lpstr>PowerPoint Presentation</vt:lpstr>
      <vt:lpstr>Major Conflicts</vt:lpstr>
      <vt:lpstr>Brief Timeline</vt:lpstr>
      <vt:lpstr>PowerPoint Presentation</vt:lpstr>
      <vt:lpstr>PowerPoint Presentation</vt:lpstr>
      <vt:lpstr>Cultural contributions </vt:lpstr>
      <vt:lpstr>Historical significance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contributions</dc:title>
  <dc:creator>hp</dc:creator>
  <cp:lastModifiedBy>Stephanie Giola</cp:lastModifiedBy>
  <cp:revision>29</cp:revision>
  <dcterms:created xsi:type="dcterms:W3CDTF">2013-09-24T06:25:06Z</dcterms:created>
  <dcterms:modified xsi:type="dcterms:W3CDTF">2013-09-27T03:38:53Z</dcterms:modified>
</cp:coreProperties>
</file>