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Metcalf"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7" d="100"/>
          <a:sy n="157" d="100"/>
        </p:scale>
        <p:origin x="-294" y="-2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Add one question on the information from your slide. Make it general and somewhat easy.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8398349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SzPct val="100000"/>
              <a:defRPr sz="3000"/>
            </a:lvl1pPr>
            <a:lvl2pPr marL="742950" indent="-133350">
              <a:spcBef>
                <a:spcPts val="480"/>
              </a:spcBef>
              <a:buSzPct val="100000"/>
              <a:defRPr sz="2400"/>
            </a:lvl2pPr>
            <a:lvl3pPr marL="1143000" indent="-76200">
              <a:spcBef>
                <a:spcPts val="480"/>
              </a:spcBef>
              <a:buSzPct val="100000"/>
              <a:defRPr sz="2400"/>
            </a:lvl3pPr>
            <a:lvl4pPr marL="1600200" indent="-114300">
              <a:spcBef>
                <a:spcPts val="360"/>
              </a:spcBef>
              <a:buSzPct val="100000"/>
              <a:defRPr sz="1800"/>
            </a:lvl4pPr>
            <a:lvl5pPr marL="2057400" indent="-114300">
              <a:spcBef>
                <a:spcPts val="360"/>
              </a:spcBef>
              <a:buSzPct val="100000"/>
              <a:defRPr sz="1800"/>
            </a:lvl5pPr>
            <a:lvl6pPr marL="2514600" indent="-114300">
              <a:spcBef>
                <a:spcPts val="360"/>
              </a:spcBef>
              <a:buSzPct val="100000"/>
              <a:defRPr sz="1800"/>
            </a:lvl6pPr>
            <a:lvl7pPr marL="2971800" indent="-114300">
              <a:spcBef>
                <a:spcPts val="360"/>
              </a:spcBef>
              <a:buSzPct val="100000"/>
              <a:defRPr sz="1800"/>
            </a:lvl7pPr>
            <a:lvl8pPr marL="3429000" indent="-114300">
              <a:spcBef>
                <a:spcPts val="360"/>
              </a:spcBef>
              <a:buSzPct val="100000"/>
              <a:defRPr sz="1800"/>
            </a:lvl8pPr>
            <a:lvl9pPr marL="3886200" indent="-114300">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online.wsj.com/news/articles/SB1000142405274870349880457615618040897025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feature=player_detailpage&amp;v=R8GjQaxWwM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p:nvPr/>
        </p:nvSpPr>
        <p:spPr>
          <a:xfrm>
            <a:off x="810775" y="122625"/>
            <a:ext cx="7387999" cy="5020875"/>
          </a:xfrm>
          <a:prstGeom prst="rect">
            <a:avLst/>
          </a:prstGeom>
          <a:blipFill>
            <a:blip r:embed="rId3"/>
            <a:stretch>
              <a:fillRect/>
            </a:stretch>
          </a:blipFill>
        </p:spPr>
      </p:sp>
      <p:sp>
        <p:nvSpPr>
          <p:cNvPr id="24" name="Shape 24"/>
          <p:cNvSpPr txBox="1">
            <a:spLocks noGrp="1"/>
          </p:cNvSpPr>
          <p:nvPr>
            <p:ph type="ctrTitle"/>
          </p:nvPr>
        </p:nvSpPr>
        <p:spPr>
          <a:xfrm>
            <a:off x="685800" y="577992"/>
            <a:ext cx="7772400" cy="1159799"/>
          </a:xfrm>
          <a:prstGeom prst="rect">
            <a:avLst/>
          </a:prstGeom>
          <a:ln>
            <a:noFill/>
          </a:ln>
        </p:spPr>
        <p:txBody>
          <a:bodyPr lIns="91425" tIns="91425" rIns="91425" bIns="91425" anchor="b" anchorCtr="0">
            <a:noAutofit/>
          </a:bodyPr>
          <a:lstStyle/>
          <a:p>
            <a:pPr>
              <a:buNone/>
            </a:pPr>
            <a:r>
              <a:rPr lang="en">
                <a:solidFill>
                  <a:srgbClr val="3C1414"/>
                </a:solidFill>
                <a:latin typeface="Consolas"/>
                <a:ea typeface="Consolas"/>
                <a:cs typeface="Consolas"/>
                <a:sym typeface="Consolas"/>
              </a:rPr>
              <a:t>Arab Spring: Morocco</a:t>
            </a:r>
          </a:p>
        </p:txBody>
      </p:sp>
      <p:sp>
        <p:nvSpPr>
          <p:cNvPr id="25" name="Shape 25"/>
          <p:cNvSpPr txBox="1">
            <a:spLocks noGrp="1"/>
          </p:cNvSpPr>
          <p:nvPr>
            <p:ph type="subTitle" idx="1"/>
          </p:nvPr>
        </p:nvSpPr>
        <p:spPr>
          <a:xfrm>
            <a:off x="776625" y="3916753"/>
            <a:ext cx="7772400" cy="784799"/>
          </a:xfrm>
          <a:prstGeom prst="rect">
            <a:avLst/>
          </a:prstGeom>
        </p:spPr>
        <p:txBody>
          <a:bodyPr lIns="91425" tIns="91425" rIns="91425" bIns="91425" anchor="t" anchorCtr="0">
            <a:noAutofit/>
          </a:bodyPr>
          <a:lstStyle/>
          <a:p>
            <a:pPr>
              <a:buNone/>
            </a:pPr>
            <a:r>
              <a:rPr lang="en" sz="2000">
                <a:solidFill>
                  <a:srgbClr val="434343"/>
                </a:solidFill>
                <a:latin typeface="Courier New"/>
                <a:ea typeface="Courier New"/>
                <a:cs typeface="Courier New"/>
                <a:sym typeface="Courier New"/>
              </a:rPr>
              <a:t>Daniel Metcalf, Sabryna McLean, Breez Halte,Mick McConnell, Pedro Cardenas, Leslie Abramo-Castellano</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Bibliography</a:t>
            </a:r>
          </a:p>
        </p:txBody>
      </p:sp>
      <p:sp>
        <p:nvSpPr>
          <p:cNvPr id="89" name="Shape 8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92100" rtl="0">
              <a:lnSpc>
                <a:spcPct val="200000"/>
              </a:lnSpc>
              <a:spcBef>
                <a:spcPts val="400"/>
              </a:spcBef>
              <a:buClr>
                <a:srgbClr val="000000"/>
              </a:buClr>
              <a:buSzPct val="166666"/>
              <a:buFont typeface="Arial"/>
              <a:buChar char="•"/>
            </a:pPr>
            <a:r>
              <a:rPr lang="en" sz="1000">
                <a:solidFill>
                  <a:schemeClr val="dk1"/>
                </a:solidFill>
                <a:latin typeface="Courier New"/>
                <a:ea typeface="Courier New"/>
                <a:cs typeface="Courier New"/>
                <a:sym typeface="Courier New"/>
              </a:rPr>
              <a:t>"2011–12 Moroccan Protests." </a:t>
            </a:r>
            <a:r>
              <a:rPr lang="en" sz="1000" i="1">
                <a:solidFill>
                  <a:schemeClr val="dk1"/>
                </a:solidFill>
                <a:latin typeface="Courier New"/>
                <a:ea typeface="Courier New"/>
                <a:cs typeface="Courier New"/>
                <a:sym typeface="Courier New"/>
              </a:rPr>
              <a:t>Wikipedia</a:t>
            </a:r>
            <a:r>
              <a:rPr lang="en" sz="1000">
                <a:solidFill>
                  <a:schemeClr val="dk1"/>
                </a:solidFill>
                <a:latin typeface="Courier New"/>
                <a:ea typeface="Courier New"/>
                <a:cs typeface="Courier New"/>
                <a:sym typeface="Courier New"/>
              </a:rPr>
              <a:t>. Wikimedia Foundation, 11 Feb. 2013. Web. 04 Nov. 2013. (slide 8)</a:t>
            </a:r>
          </a:p>
          <a:p>
            <a:pPr marL="457200" lvl="0" indent="-292100" rtl="0">
              <a:lnSpc>
                <a:spcPct val="218181"/>
              </a:lnSpc>
              <a:spcBef>
                <a:spcPts val="0"/>
              </a:spcBef>
              <a:buClr>
                <a:schemeClr val="dk1"/>
              </a:buClr>
              <a:buSzPct val="166666"/>
              <a:buFont typeface="Arial"/>
              <a:buChar char="•"/>
            </a:pPr>
            <a:r>
              <a:rPr lang="en" sz="1000">
                <a:solidFill>
                  <a:schemeClr val="dk1"/>
                </a:solidFill>
                <a:latin typeface="Courier New"/>
                <a:ea typeface="Courier New"/>
                <a:cs typeface="Courier New"/>
                <a:sym typeface="Courier New"/>
              </a:rPr>
              <a:t>Amos, Deborah. "In Morocco, The Arab Spring's Mixed Bounty." </a:t>
            </a:r>
            <a:r>
              <a:rPr lang="en" sz="1000" i="1">
                <a:solidFill>
                  <a:schemeClr val="dk1"/>
                </a:solidFill>
                <a:latin typeface="Courier New"/>
                <a:ea typeface="Courier New"/>
                <a:cs typeface="Courier New"/>
                <a:sym typeface="Courier New"/>
              </a:rPr>
              <a:t>NPR</a:t>
            </a:r>
            <a:r>
              <a:rPr lang="en" sz="1000">
                <a:solidFill>
                  <a:schemeClr val="dk1"/>
                </a:solidFill>
                <a:latin typeface="Courier New"/>
                <a:ea typeface="Courier New"/>
                <a:cs typeface="Courier New"/>
                <a:sym typeface="Courier New"/>
              </a:rPr>
              <a:t>. NPR, 2013. Web. 04 Nov. 2013. (slide 3)</a:t>
            </a:r>
          </a:p>
          <a:p>
            <a:pPr marL="457200" lvl="0" indent="-292100" rtl="0">
              <a:lnSpc>
                <a:spcPct val="200000"/>
              </a:lnSpc>
              <a:spcBef>
                <a:spcPts val="0"/>
              </a:spcBef>
              <a:buClr>
                <a:schemeClr val="dk1"/>
              </a:buClr>
              <a:buSzPct val="166666"/>
              <a:buFont typeface="Arial"/>
              <a:buChar char="•"/>
            </a:pPr>
            <a:r>
              <a:rPr lang="en" sz="1000">
                <a:solidFill>
                  <a:schemeClr val="dk1"/>
                </a:solidFill>
                <a:latin typeface="Courier New"/>
                <a:ea typeface="Courier New"/>
                <a:cs typeface="Courier New"/>
                <a:sym typeface="Courier New"/>
              </a:rPr>
              <a:t> "Anti-government Protesters Rally in Morocco - Africa - Al Jazeera English." </a:t>
            </a:r>
            <a:r>
              <a:rPr lang="en" sz="1000" i="1">
                <a:solidFill>
                  <a:schemeClr val="dk1"/>
                </a:solidFill>
                <a:latin typeface="Courier New"/>
                <a:ea typeface="Courier New"/>
                <a:cs typeface="Courier New"/>
                <a:sym typeface="Courier New"/>
              </a:rPr>
              <a:t>Anti-government Protesters Rally in Morocco - Africa - Al Jazeera English</a:t>
            </a:r>
            <a:r>
              <a:rPr lang="en" sz="1000">
                <a:solidFill>
                  <a:schemeClr val="dk1"/>
                </a:solidFill>
                <a:latin typeface="Courier New"/>
                <a:ea typeface="Courier New"/>
                <a:cs typeface="Courier New"/>
                <a:sym typeface="Courier New"/>
              </a:rPr>
              <a:t>. Al Jazeera, 12 Aug. 2012. Web. 05 Nov. 2013. (slide 3)</a:t>
            </a:r>
          </a:p>
          <a:p>
            <a:pPr marL="457200" lvl="0" indent="-292100" rtl="0">
              <a:lnSpc>
                <a:spcPct val="200000"/>
              </a:lnSpc>
              <a:spcBef>
                <a:spcPts val="0"/>
              </a:spcBef>
              <a:buClr>
                <a:schemeClr val="dk1"/>
              </a:buClr>
              <a:buSzPct val="166666"/>
              <a:buFont typeface="Arial"/>
              <a:buChar char="•"/>
            </a:pPr>
            <a:r>
              <a:rPr lang="en" sz="1000">
                <a:solidFill>
                  <a:schemeClr val="dk1"/>
                </a:solidFill>
                <a:latin typeface="Courier New"/>
                <a:ea typeface="Courier New"/>
                <a:cs typeface="Courier New"/>
                <a:sym typeface="Courier New"/>
              </a:rPr>
              <a:t>"Morocco." </a:t>
            </a:r>
            <a:r>
              <a:rPr lang="en" sz="1000" i="1">
                <a:solidFill>
                  <a:schemeClr val="dk1"/>
                </a:solidFill>
                <a:latin typeface="Courier New"/>
                <a:ea typeface="Courier New"/>
                <a:cs typeface="Courier New"/>
                <a:sym typeface="Courier New"/>
              </a:rPr>
              <a:t>News</a:t>
            </a:r>
            <a:r>
              <a:rPr lang="en" sz="1000">
                <a:solidFill>
                  <a:schemeClr val="dk1"/>
                </a:solidFill>
                <a:latin typeface="Courier New"/>
                <a:ea typeface="Courier New"/>
                <a:cs typeface="Courier New"/>
                <a:sym typeface="Courier New"/>
              </a:rPr>
              <a:t>. New York Times, 24 Nov. 2011. Web. 05 Nov. 2013. (slide 4)</a:t>
            </a:r>
          </a:p>
          <a:p>
            <a:pPr marL="457200" lvl="0" indent="-292100" rtl="0">
              <a:lnSpc>
                <a:spcPct val="115000"/>
              </a:lnSpc>
              <a:spcBef>
                <a:spcPts val="0"/>
              </a:spcBef>
              <a:buClr>
                <a:schemeClr val="dk1"/>
              </a:buClr>
              <a:buSzPct val="166666"/>
              <a:buFont typeface="Arial"/>
              <a:buChar char="•"/>
            </a:pPr>
            <a:r>
              <a:rPr lang="en" sz="1000">
                <a:solidFill>
                  <a:schemeClr val="dk1"/>
                </a:solidFill>
                <a:latin typeface="Courier New"/>
                <a:ea typeface="Courier New"/>
                <a:cs typeface="Courier New"/>
                <a:sym typeface="Courier New"/>
              </a:rPr>
              <a:t>Tawill, Camille. "Morocco's Stability in the Wake of the Arab Spring | Combating Terrorism Center at West Point." </a:t>
            </a:r>
            <a:r>
              <a:rPr lang="en" sz="1000" i="1">
                <a:solidFill>
                  <a:schemeClr val="dk1"/>
                </a:solidFill>
                <a:latin typeface="Courier New"/>
                <a:ea typeface="Courier New"/>
                <a:cs typeface="Courier New"/>
                <a:sym typeface="Courier New"/>
              </a:rPr>
              <a:t>Combating Terrorism Center at West Point RSS</a:t>
            </a:r>
            <a:r>
              <a:rPr lang="en" sz="1000">
                <a:solidFill>
                  <a:schemeClr val="dk1"/>
                </a:solidFill>
                <a:latin typeface="Courier New"/>
                <a:ea typeface="Courier New"/>
                <a:cs typeface="Courier New"/>
                <a:sym typeface="Courier New"/>
              </a:rPr>
              <a:t>. N.p., 23 May 2013. Web. 05 Nov. 2013. (slide 7)</a:t>
            </a:r>
          </a:p>
          <a:p>
            <a:pPr marL="457200" lvl="0" indent="-292100" rtl="0">
              <a:lnSpc>
                <a:spcPct val="115000"/>
              </a:lnSpc>
              <a:spcBef>
                <a:spcPts val="0"/>
              </a:spcBef>
              <a:buClr>
                <a:schemeClr val="dk1"/>
              </a:buClr>
              <a:buSzPct val="166666"/>
              <a:buFont typeface="Arial"/>
              <a:buChar char="•"/>
            </a:pPr>
            <a:r>
              <a:rPr lang="en" sz="1000" u="sng">
                <a:solidFill>
                  <a:schemeClr val="hlink"/>
                </a:solidFill>
                <a:latin typeface="Courier New"/>
                <a:ea typeface="Courier New"/>
                <a:cs typeface="Courier New"/>
                <a:sym typeface="Courier New"/>
                <a:hlinkClick r:id="rId3"/>
              </a:rPr>
              <a:t>http://online.wsj.com/news/articles/SB10001424052748703498804576156180408970252</a:t>
            </a:r>
            <a:r>
              <a:rPr lang="en" sz="1000">
                <a:solidFill>
                  <a:schemeClr val="dk1"/>
                </a:solidFill>
                <a:latin typeface="Courier New"/>
                <a:ea typeface="Courier New"/>
                <a:cs typeface="Courier New"/>
                <a:sym typeface="Courier New"/>
              </a:rPr>
              <a:t> (slide 7)</a:t>
            </a:r>
          </a:p>
          <a:p>
            <a:endParaRPr/>
          </a:p>
          <a:p>
            <a:endParaRPr/>
          </a:p>
          <a:p>
            <a:endParaRPr/>
          </a:p>
          <a:p>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80650" y="261303"/>
            <a:ext cx="8229600" cy="857400"/>
          </a:xfrm>
          <a:prstGeom prst="rect">
            <a:avLst/>
          </a:prstGeom>
        </p:spPr>
        <p:txBody>
          <a:bodyPr lIns="91425" tIns="91425" rIns="91425" bIns="91425" anchor="b" anchorCtr="0">
            <a:noAutofit/>
          </a:bodyPr>
          <a:lstStyle/>
          <a:p>
            <a:pPr>
              <a:buNone/>
            </a:pPr>
            <a:r>
              <a:rPr lang="en"/>
              <a:t>Background On Morocco</a:t>
            </a:r>
          </a:p>
        </p:txBody>
      </p:sp>
      <p:sp>
        <p:nvSpPr>
          <p:cNvPr id="31" name="Shape 3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17500" rtl="0">
              <a:buClr>
                <a:srgbClr val="000000"/>
              </a:buClr>
              <a:buSzPct val="166666"/>
              <a:buFont typeface="Arial"/>
              <a:buChar char="•"/>
            </a:pPr>
            <a:r>
              <a:rPr lang="en" sz="1400">
                <a:solidFill>
                  <a:srgbClr val="333333"/>
                </a:solidFill>
                <a:latin typeface="Courier New"/>
                <a:ea typeface="Courier New"/>
                <a:cs typeface="Courier New"/>
                <a:sym typeface="Courier New"/>
              </a:rPr>
              <a:t>Arab Spring: Revolutionary movement of protest, riots, and civil war in the Arab World. Started on Decemeber 8, 2010.</a:t>
            </a:r>
          </a:p>
          <a:p>
            <a:pPr marL="457200" lvl="0" indent="-317500" rtl="0">
              <a:buClr>
                <a:srgbClr val="333333"/>
              </a:buClr>
              <a:buSzPct val="166666"/>
              <a:buFont typeface="Arial"/>
              <a:buChar char="•"/>
            </a:pPr>
            <a:r>
              <a:rPr lang="en" sz="1400">
                <a:solidFill>
                  <a:srgbClr val="333333"/>
                </a:solidFill>
                <a:latin typeface="Courier New"/>
                <a:ea typeface="Courier New"/>
                <a:cs typeface="Courier New"/>
                <a:sym typeface="Courier New"/>
              </a:rPr>
              <a:t>Morocco is located in the Northwest corner of Africa</a:t>
            </a:r>
          </a:p>
          <a:p>
            <a:pPr marL="457200" lvl="0" indent="-317500" rtl="0">
              <a:buClr>
                <a:srgbClr val="333333"/>
              </a:buClr>
              <a:buSzPct val="166666"/>
              <a:buFont typeface="Arial"/>
              <a:buChar char="•"/>
            </a:pPr>
            <a:r>
              <a:rPr lang="en" sz="1400">
                <a:solidFill>
                  <a:srgbClr val="333333"/>
                </a:solidFill>
                <a:latin typeface="Courier New"/>
                <a:ea typeface="Courier New"/>
                <a:cs typeface="Courier New"/>
                <a:sym typeface="Courier New"/>
              </a:rPr>
              <a:t>Culture is a blend of African, European, and Arabian cultures</a:t>
            </a:r>
          </a:p>
          <a:p>
            <a:endParaRPr/>
          </a:p>
        </p:txBody>
      </p:sp>
      <p:sp>
        <p:nvSpPr>
          <p:cNvPr id="32" name="Shape 32"/>
          <p:cNvSpPr/>
          <p:nvPr/>
        </p:nvSpPr>
        <p:spPr>
          <a:xfrm>
            <a:off x="3148000" y="2360600"/>
            <a:ext cx="2294899" cy="2565250"/>
          </a:xfrm>
          <a:prstGeom prst="rect">
            <a:avLst/>
          </a:prstGeom>
          <a:blipFill>
            <a:blip r:embed="rId3"/>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How It Started</a:t>
            </a:r>
          </a:p>
        </p:txBody>
      </p:sp>
      <p:sp>
        <p:nvSpPr>
          <p:cNvPr id="38" name="Shape 38"/>
          <p:cNvSpPr txBox="1">
            <a:spLocks noGrp="1"/>
          </p:cNvSpPr>
          <p:nvPr>
            <p:ph type="body" idx="1"/>
          </p:nvPr>
        </p:nvSpPr>
        <p:spPr>
          <a:xfrm>
            <a:off x="457200" y="1200150"/>
            <a:ext cx="5925000" cy="3725699"/>
          </a:xfrm>
          <a:prstGeom prst="rect">
            <a:avLst/>
          </a:prstGeom>
        </p:spPr>
        <p:txBody>
          <a:bodyPr lIns="91425" tIns="91425" rIns="91425" bIns="91425" anchor="t" anchorCtr="0">
            <a:noAutofit/>
          </a:bodyPr>
          <a:lstStyle/>
          <a:p>
            <a:pPr marL="457200" lvl="0" indent="-342900" rtl="0">
              <a:buClr>
                <a:srgbClr val="000000"/>
              </a:buClr>
              <a:buSzPct val="166666"/>
              <a:buFont typeface="Arial"/>
              <a:buChar char="•"/>
            </a:pPr>
            <a:r>
              <a:rPr lang="en" sz="1800">
                <a:latin typeface="Courier New"/>
                <a:ea typeface="Courier New"/>
                <a:cs typeface="Courier New"/>
                <a:sym typeface="Courier New"/>
              </a:rPr>
              <a:t>First protest was February 20th, 2011</a:t>
            </a:r>
          </a:p>
          <a:p>
            <a:pPr marL="457200" lvl="0" indent="-342900" rtl="0">
              <a:buClr>
                <a:srgbClr val="000000"/>
              </a:buClr>
              <a:buSzPct val="166666"/>
              <a:buFont typeface="Arial"/>
              <a:buChar char="•"/>
            </a:pPr>
            <a:r>
              <a:rPr lang="en" sz="1800">
                <a:latin typeface="Courier New"/>
                <a:ea typeface="Courier New"/>
                <a:cs typeface="Courier New"/>
                <a:sym typeface="Courier New"/>
              </a:rPr>
              <a:t>Demanded limits on King’s power and greater social justices such as lower costs of living and and less unemployment</a:t>
            </a:r>
          </a:p>
          <a:p>
            <a:pPr marL="457200" lvl="0" indent="-342900" rtl="0">
              <a:buClr>
                <a:srgbClr val="000000"/>
              </a:buClr>
              <a:buSzPct val="166666"/>
              <a:buFont typeface="Arial"/>
              <a:buChar char="•"/>
            </a:pPr>
            <a:r>
              <a:rPr lang="en" sz="1800">
                <a:latin typeface="Courier New"/>
                <a:ea typeface="Courier New"/>
                <a:cs typeface="Courier New"/>
                <a:sym typeface="Courier New"/>
              </a:rPr>
              <a:t>King responds with:</a:t>
            </a:r>
          </a:p>
          <a:p>
            <a:pPr marL="914400" lvl="1" indent="-342900" rtl="0">
              <a:buClr>
                <a:srgbClr val="000000"/>
              </a:buClr>
              <a:buSzPct val="100000"/>
              <a:buFont typeface="Courier New"/>
              <a:buChar char="o"/>
            </a:pPr>
            <a:r>
              <a:rPr lang="en" sz="1800">
                <a:latin typeface="Courier New"/>
                <a:ea typeface="Courier New"/>
                <a:cs typeface="Courier New"/>
                <a:sym typeface="Courier New"/>
              </a:rPr>
              <a:t>Constitutional amendments limiting his power</a:t>
            </a:r>
          </a:p>
          <a:p>
            <a:pPr marL="914400" lvl="1" indent="-342900" rtl="0">
              <a:buClr>
                <a:srgbClr val="000000"/>
              </a:buClr>
              <a:buSzPct val="100000"/>
              <a:buFont typeface="Courier New"/>
              <a:buChar char="o"/>
            </a:pPr>
            <a:r>
              <a:rPr lang="en" sz="1800">
                <a:latin typeface="Courier New"/>
                <a:ea typeface="Courier New"/>
                <a:cs typeface="Courier New"/>
                <a:sym typeface="Courier New"/>
              </a:rPr>
              <a:t>Call for early election to be less controlled by royal court</a:t>
            </a:r>
          </a:p>
          <a:p>
            <a:pPr marL="914400" lvl="1" indent="-342900" rtl="0">
              <a:buClr>
                <a:srgbClr val="000000"/>
              </a:buClr>
              <a:buSzPct val="100000"/>
              <a:buFont typeface="Courier New"/>
              <a:buChar char="o"/>
            </a:pPr>
            <a:r>
              <a:rPr lang="en" sz="1800">
                <a:latin typeface="Courier New"/>
                <a:ea typeface="Courier New"/>
                <a:cs typeface="Courier New"/>
                <a:sym typeface="Courier New"/>
              </a:rPr>
              <a:t>State funding for low-income families</a:t>
            </a:r>
          </a:p>
          <a:p>
            <a:pPr marL="457200" lvl="0" indent="-342900" rtl="0">
              <a:buClr>
                <a:srgbClr val="000000"/>
              </a:buClr>
              <a:buSzPct val="272727"/>
              <a:buFont typeface="Arial"/>
              <a:buChar char="•"/>
            </a:pPr>
            <a:r>
              <a:rPr lang="en" sz="1100" u="sng">
                <a:solidFill>
                  <a:schemeClr val="hlink"/>
                </a:solidFill>
                <a:hlinkClick r:id="rId3"/>
              </a:rPr>
              <a:t>http://www.youtube.com/watch?feature=player_detailpage&amp;v=R8GjQaxWwMA</a:t>
            </a:r>
          </a:p>
        </p:txBody>
      </p:sp>
      <p:sp>
        <p:nvSpPr>
          <p:cNvPr id="39" name="Shape 39"/>
          <p:cNvSpPr/>
          <p:nvPr/>
        </p:nvSpPr>
        <p:spPr>
          <a:xfrm>
            <a:off x="6474425" y="973500"/>
            <a:ext cx="2212374" cy="1464500"/>
          </a:xfrm>
          <a:prstGeom prst="rect">
            <a:avLst/>
          </a:prstGeom>
          <a:blipFill>
            <a:blip r:embed="rId4"/>
            <a:stretch>
              <a:fillRect/>
            </a:stretch>
          </a:blipFill>
        </p:spPr>
      </p:sp>
      <p:sp>
        <p:nvSpPr>
          <p:cNvPr id="40" name="Shape 40"/>
          <p:cNvSpPr/>
          <p:nvPr/>
        </p:nvSpPr>
        <p:spPr>
          <a:xfrm>
            <a:off x="6153625" y="2697800"/>
            <a:ext cx="2533175" cy="1680450"/>
          </a:xfrm>
          <a:prstGeom prst="rect">
            <a:avLst/>
          </a:prstGeom>
          <a:blipFill>
            <a:blip r:embed="rId5"/>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Conflict Development</a:t>
            </a:r>
          </a:p>
        </p:txBody>
      </p:sp>
      <p:sp>
        <p:nvSpPr>
          <p:cNvPr id="46" name="Shape 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17500" rtl="0">
              <a:buClr>
                <a:srgbClr val="000000"/>
              </a:buClr>
              <a:buSzPct val="166666"/>
              <a:buFont typeface="Arial"/>
              <a:buChar char="•"/>
            </a:pPr>
            <a:r>
              <a:rPr lang="en" sz="1400">
                <a:solidFill>
                  <a:srgbClr val="333333"/>
                </a:solidFill>
                <a:latin typeface="Courier New"/>
                <a:ea typeface="Courier New"/>
                <a:cs typeface="Courier New"/>
                <a:sym typeface="Courier New"/>
              </a:rPr>
              <a:t>Majority of the Arab spring in Morocco is nonviolent.</a:t>
            </a:r>
          </a:p>
          <a:p>
            <a:pPr marL="457200" lvl="0" indent="-317500" rtl="0">
              <a:buClr>
                <a:srgbClr val="333333"/>
              </a:buClr>
              <a:buSzPct val="166666"/>
              <a:buFont typeface="Arial"/>
              <a:buChar char="•"/>
            </a:pPr>
            <a:r>
              <a:rPr lang="en" sz="1400">
                <a:solidFill>
                  <a:srgbClr val="333333"/>
                </a:solidFill>
                <a:latin typeface="Courier New"/>
                <a:ea typeface="Courier New"/>
                <a:cs typeface="Courier New"/>
                <a:sym typeface="Courier New"/>
              </a:rPr>
              <a:t>On January 20th, 2012. 5 men lit themselves on fire in protest to widespread unemployment </a:t>
            </a:r>
          </a:p>
          <a:p>
            <a:pPr marL="457200" lvl="0" indent="-317500" rtl="0">
              <a:buClr>
                <a:srgbClr val="333333"/>
              </a:buClr>
              <a:buSzPct val="166666"/>
              <a:buFont typeface="Arial"/>
              <a:buChar char="•"/>
            </a:pPr>
            <a:r>
              <a:rPr lang="en" sz="1400">
                <a:solidFill>
                  <a:srgbClr val="252324"/>
                </a:solidFill>
                <a:latin typeface="Courier New"/>
                <a:ea typeface="Courier New"/>
                <a:cs typeface="Courier New"/>
                <a:sym typeface="Courier New"/>
              </a:rPr>
              <a:t>“Generally speaking, you don’t read much about the ongoing struggle for democracy in Morocco”</a:t>
            </a:r>
          </a:p>
          <a:p>
            <a:pPr marL="457200" lvl="0" indent="-317500">
              <a:buClr>
                <a:srgbClr val="252324"/>
              </a:buClr>
              <a:buSzPct val="166666"/>
              <a:buFont typeface="Arial"/>
              <a:buChar char="•"/>
            </a:pPr>
            <a:r>
              <a:rPr lang="en" sz="1400">
                <a:solidFill>
                  <a:srgbClr val="252324"/>
                </a:solidFill>
                <a:latin typeface="Courier New"/>
                <a:ea typeface="Courier New"/>
                <a:cs typeface="Courier New"/>
                <a:sym typeface="Courier New"/>
              </a:rPr>
              <a:t>There has been a total of 6 deaths due to either police brutality or suicide.</a:t>
            </a:r>
          </a:p>
        </p:txBody>
      </p:sp>
      <p:sp>
        <p:nvSpPr>
          <p:cNvPr id="47" name="Shape 47"/>
          <p:cNvSpPr/>
          <p:nvPr/>
        </p:nvSpPr>
        <p:spPr>
          <a:xfrm>
            <a:off x="3015800" y="2687475"/>
            <a:ext cx="3429000" cy="2238375"/>
          </a:xfrm>
          <a:prstGeom prst="rect">
            <a:avLst/>
          </a:prstGeom>
          <a:blipFill>
            <a:blip r:embed="rId3"/>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Political and Social Changes</a:t>
            </a:r>
          </a:p>
        </p:txBody>
      </p:sp>
      <p:sp>
        <p:nvSpPr>
          <p:cNvPr id="53" name="Shape 5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17500" rtl="0">
              <a:buClr>
                <a:srgbClr val="000000"/>
              </a:buClr>
              <a:buSzPct val="166666"/>
              <a:buFont typeface="Arial"/>
              <a:buChar char="•"/>
            </a:pPr>
            <a:r>
              <a:rPr lang="en" sz="1400">
                <a:latin typeface="Courier New"/>
                <a:ea typeface="Courier New"/>
                <a:cs typeface="Courier New"/>
                <a:sym typeface="Courier New"/>
              </a:rPr>
              <a:t>King Mohammed is a member of the Alawite dynasty that has been ruling morocco for 350 years, claiming a direct line of descent from the prophet Muhammad </a:t>
            </a:r>
          </a:p>
          <a:p>
            <a:pPr marL="457200" lvl="0" indent="-317500" rtl="0">
              <a:lnSpc>
                <a:spcPct val="115000"/>
              </a:lnSpc>
              <a:spcBef>
                <a:spcPts val="0"/>
              </a:spcBef>
              <a:buClr>
                <a:srgbClr val="000000"/>
              </a:buClr>
              <a:buSzPct val="166666"/>
              <a:buFont typeface="Arial"/>
              <a:buChar char="•"/>
            </a:pPr>
            <a:r>
              <a:rPr lang="en" sz="1400">
                <a:solidFill>
                  <a:schemeClr val="dk1"/>
                </a:solidFill>
                <a:latin typeface="Courier New"/>
                <a:ea typeface="Courier New"/>
                <a:cs typeface="Courier New"/>
                <a:sym typeface="Courier New"/>
              </a:rPr>
              <a:t>King Mohammed IV started a reform program and part of the program was to  revise Morocco’s constitution. The new constitution was drafted by a commission appointed by the king and adopted in a popular referendum in July 2011, and It broadly aims to strengthen the role of the prime minister.</a:t>
            </a:r>
          </a:p>
          <a:p>
            <a:pPr marL="457200" lvl="0" indent="-317500" rtl="0">
              <a:lnSpc>
                <a:spcPct val="115000"/>
              </a:lnSpc>
              <a:spcBef>
                <a:spcPts val="0"/>
              </a:spcBef>
              <a:buClr>
                <a:schemeClr val="dk1"/>
              </a:buClr>
              <a:buSzPct val="166666"/>
              <a:buFont typeface="Arial"/>
              <a:buChar char="•"/>
            </a:pPr>
            <a:r>
              <a:rPr lang="en" sz="1400">
                <a:solidFill>
                  <a:schemeClr val="dk1"/>
                </a:solidFill>
                <a:latin typeface="Courier New"/>
                <a:ea typeface="Courier New"/>
                <a:cs typeface="Courier New"/>
                <a:sym typeface="Courier New"/>
              </a:rPr>
              <a:t>The king still retains significant power, including the ability to dissolve parliament, he remains commander in chief of the armed forces and the country’s preeminent religious authority.</a:t>
            </a:r>
          </a:p>
          <a:p>
            <a:pPr marL="457200" lvl="0" indent="-317500" rtl="0">
              <a:buClr>
                <a:srgbClr val="000000"/>
              </a:buClr>
              <a:buSzPct val="166666"/>
              <a:buFont typeface="Arial"/>
              <a:buChar char="•"/>
            </a:pPr>
            <a:r>
              <a:rPr lang="en" sz="1400">
                <a:latin typeface="Courier New"/>
                <a:ea typeface="Courier New"/>
                <a:cs typeface="Courier New"/>
                <a:sym typeface="Courier New"/>
              </a:rPr>
              <a:t>On February 20, 2011 hundreds of thousands of Moroccans turned out for what organizers called “Movement for change.” The movement rejected the 2011 constitutional revision. The protesters have not called for the removal of King Mohammed but for a constitution curbing his powers.</a:t>
            </a:r>
          </a:p>
          <a:p>
            <a:endParaRPr/>
          </a:p>
        </p:txBody>
      </p:sp>
      <p:sp>
        <p:nvSpPr>
          <p:cNvPr id="54" name="Shape 54"/>
          <p:cNvSpPr/>
          <p:nvPr/>
        </p:nvSpPr>
        <p:spPr>
          <a:xfrm>
            <a:off x="7069275" y="205974"/>
            <a:ext cx="982150" cy="1036500"/>
          </a:xfrm>
          <a:prstGeom prst="rect">
            <a:avLst/>
          </a:prstGeom>
          <a:blipFill>
            <a:blip r:embed="rId3"/>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UN Involvement</a:t>
            </a:r>
          </a:p>
        </p:txBody>
      </p:sp>
      <p:sp>
        <p:nvSpPr>
          <p:cNvPr id="60" name="Shape 6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rgbClr val="000000"/>
              </a:buClr>
              <a:buSzPct val="166666"/>
              <a:buFont typeface="Arial"/>
              <a:buChar char="•"/>
            </a:pPr>
            <a:r>
              <a:rPr lang="en" sz="2400">
                <a:latin typeface="Courier New"/>
                <a:ea typeface="Courier New"/>
                <a:cs typeface="Courier New"/>
                <a:sym typeface="Courier New"/>
              </a:rPr>
              <a:t>Protest have been peaceful so the UN have not been very involved</a:t>
            </a:r>
          </a:p>
          <a:p>
            <a:pPr marL="457200" lvl="0" indent="-381000" rtl="0">
              <a:buClr>
                <a:srgbClr val="000000"/>
              </a:buClr>
              <a:buSzPct val="166666"/>
              <a:buFont typeface="Arial"/>
              <a:buChar char="•"/>
            </a:pPr>
            <a:r>
              <a:rPr lang="en" sz="2400">
                <a:latin typeface="Courier New"/>
                <a:ea typeface="Courier New"/>
                <a:cs typeface="Courier New"/>
                <a:sym typeface="Courier New"/>
              </a:rPr>
              <a:t>UN urged Moroccan government to not interfere with peaceful protest of civilians</a:t>
            </a:r>
          </a:p>
          <a:p>
            <a:endParaRPr/>
          </a:p>
        </p:txBody>
      </p:sp>
      <p:sp>
        <p:nvSpPr>
          <p:cNvPr id="61" name="Shape 61"/>
          <p:cNvSpPr/>
          <p:nvPr/>
        </p:nvSpPr>
        <p:spPr>
          <a:xfrm>
            <a:off x="3428200" y="3089700"/>
            <a:ext cx="2492200" cy="1669449"/>
          </a:xfrm>
          <a:prstGeom prst="rect">
            <a:avLst/>
          </a:prstGeom>
          <a:blipFill>
            <a:blip r:embed="rId3"/>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p:nvPr/>
        </p:nvSpPr>
        <p:spPr>
          <a:xfrm>
            <a:off x="5572800" y="3439875"/>
            <a:ext cx="2249650" cy="1485974"/>
          </a:xfrm>
          <a:prstGeom prst="rect">
            <a:avLst/>
          </a:prstGeom>
          <a:blipFill>
            <a:blip r:embed="rId3"/>
            <a:stretch>
              <a:fillRect/>
            </a:stretch>
          </a:blipFill>
        </p:spPr>
      </p:sp>
      <p:sp>
        <p:nvSpPr>
          <p:cNvPr id="67" name="Shape 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Current Status</a:t>
            </a:r>
          </a:p>
        </p:txBody>
      </p:sp>
      <p:sp>
        <p:nvSpPr>
          <p:cNvPr id="68" name="Shape 6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17500" rtl="0">
              <a:lnSpc>
                <a:spcPct val="115000"/>
              </a:lnSpc>
              <a:spcBef>
                <a:spcPts val="0"/>
              </a:spcBef>
              <a:buClr>
                <a:srgbClr val="252324"/>
              </a:buClr>
              <a:buSzPct val="166666"/>
              <a:buFont typeface="Arial"/>
              <a:buChar char="•"/>
            </a:pPr>
            <a:r>
              <a:rPr lang="en" sz="1400">
                <a:solidFill>
                  <a:srgbClr val="252324"/>
                </a:solidFill>
                <a:latin typeface="Calibri"/>
                <a:ea typeface="Calibri"/>
                <a:cs typeface="Calibri"/>
                <a:sym typeface="Calibri"/>
              </a:rPr>
              <a:t>Protests in Morocco are demonstrations across the country from February 20, 2011 to the spring of 2012 </a:t>
            </a:r>
          </a:p>
          <a:p>
            <a:pPr marL="457200" lvl="0" indent="-317500" rtl="0">
              <a:lnSpc>
                <a:spcPct val="115000"/>
              </a:lnSpc>
              <a:spcBef>
                <a:spcPts val="0"/>
              </a:spcBef>
              <a:buClr>
                <a:srgbClr val="252324"/>
              </a:buClr>
              <a:buSzPct val="166666"/>
              <a:buFont typeface="Arial"/>
              <a:buChar char="•"/>
            </a:pPr>
            <a:r>
              <a:rPr lang="en" sz="1400">
                <a:solidFill>
                  <a:srgbClr val="252324"/>
                </a:solidFill>
                <a:latin typeface="Calibri"/>
                <a:ea typeface="Calibri"/>
                <a:cs typeface="Calibri"/>
                <a:sym typeface="Calibri"/>
              </a:rPr>
              <a:t>They were organized by February Youth  Movement, large amount being students</a:t>
            </a:r>
          </a:p>
          <a:p>
            <a:pPr marL="457200" lvl="0" indent="-317500" rtl="0">
              <a:lnSpc>
                <a:spcPct val="115000"/>
              </a:lnSpc>
              <a:spcBef>
                <a:spcPts val="0"/>
              </a:spcBef>
              <a:buClr>
                <a:srgbClr val="252324"/>
              </a:buClr>
              <a:buSzPct val="166666"/>
              <a:buFont typeface="Arial"/>
              <a:buChar char="•"/>
            </a:pPr>
            <a:r>
              <a:rPr lang="en" sz="1400">
                <a:solidFill>
                  <a:srgbClr val="252324"/>
                </a:solidFill>
                <a:latin typeface="Calibri"/>
                <a:ea typeface="Calibri"/>
                <a:cs typeface="Calibri"/>
                <a:sym typeface="Calibri"/>
              </a:rPr>
              <a:t>Protestor take the streets asking the government to change the constitution </a:t>
            </a:r>
          </a:p>
          <a:p>
            <a:pPr marL="457200" lvl="0" indent="-317500" rtl="0">
              <a:lnSpc>
                <a:spcPct val="115000"/>
              </a:lnSpc>
              <a:spcBef>
                <a:spcPts val="0"/>
              </a:spcBef>
              <a:buClr>
                <a:srgbClr val="252324"/>
              </a:buClr>
              <a:buSzPct val="166666"/>
              <a:buFont typeface="Arial"/>
              <a:buChar char="•"/>
            </a:pPr>
            <a:r>
              <a:rPr lang="en" sz="1400">
                <a:solidFill>
                  <a:srgbClr val="252324"/>
                </a:solidFill>
                <a:latin typeface="Calibri"/>
                <a:ea typeface="Calibri"/>
                <a:cs typeface="Calibri"/>
                <a:sym typeface="Calibri"/>
              </a:rPr>
              <a:t>People chanting “down with autocracy” and other slogans against their government</a:t>
            </a:r>
          </a:p>
          <a:p>
            <a:pPr marL="457200" lvl="0" indent="-317500" rtl="0">
              <a:lnSpc>
                <a:spcPct val="115000"/>
              </a:lnSpc>
              <a:spcBef>
                <a:spcPts val="0"/>
              </a:spcBef>
              <a:buClr>
                <a:srgbClr val="252324"/>
              </a:buClr>
              <a:buSzPct val="166666"/>
              <a:buFont typeface="Arial"/>
              <a:buChar char="•"/>
            </a:pPr>
            <a:r>
              <a:rPr lang="en" sz="1400">
                <a:solidFill>
                  <a:srgbClr val="252324"/>
                </a:solidFill>
                <a:latin typeface="Calibri"/>
                <a:ea typeface="Calibri"/>
                <a:cs typeface="Calibri"/>
                <a:sym typeface="Calibri"/>
              </a:rPr>
              <a:t>Morocco avoids most of  Arab Spring because of Islamist Justice and Development Party were recognized opposition party and came to power in November 2011 elections</a:t>
            </a:r>
          </a:p>
          <a:p>
            <a:pPr marL="457200" lvl="0" indent="-317500" rtl="0">
              <a:lnSpc>
                <a:spcPct val="115000"/>
              </a:lnSpc>
              <a:spcBef>
                <a:spcPts val="0"/>
              </a:spcBef>
              <a:buClr>
                <a:srgbClr val="252324"/>
              </a:buClr>
              <a:buSzPct val="166666"/>
              <a:buFont typeface="Arial"/>
              <a:buChar char="•"/>
            </a:pPr>
            <a:r>
              <a:rPr lang="en" sz="1400">
                <a:solidFill>
                  <a:srgbClr val="252324"/>
                </a:solidFill>
                <a:latin typeface="Calibri"/>
                <a:ea typeface="Calibri"/>
                <a:cs typeface="Calibri"/>
                <a:sym typeface="Calibri"/>
              </a:rPr>
              <a:t>“King Mohammed VI announces major political forms, eliminating many of his entitlements and privileges he had enjoyed” </a:t>
            </a:r>
          </a:p>
          <a:p>
            <a:pPr marL="457200" lvl="0" indent="-317500" rtl="0">
              <a:lnSpc>
                <a:spcPct val="115000"/>
              </a:lnSpc>
              <a:spcBef>
                <a:spcPts val="0"/>
              </a:spcBef>
              <a:buClr>
                <a:srgbClr val="252324"/>
              </a:buClr>
              <a:buSzPct val="166666"/>
              <a:buFont typeface="Arial"/>
              <a:buChar char="•"/>
            </a:pPr>
            <a:r>
              <a:rPr lang="en" sz="1400">
                <a:solidFill>
                  <a:srgbClr val="252324"/>
                </a:solidFill>
                <a:latin typeface="Calibri"/>
                <a:ea typeface="Calibri"/>
                <a:cs typeface="Calibri"/>
                <a:sym typeface="Calibri"/>
              </a:rPr>
              <a:t>Old Government has regained much of it’s power, Islamist group has also succeed gaining political power. </a:t>
            </a:r>
          </a:p>
          <a:p>
            <a:endParaRPr/>
          </a:p>
          <a:p>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Current status (Cont.)</a:t>
            </a:r>
          </a:p>
        </p:txBody>
      </p:sp>
      <p:sp>
        <p:nvSpPr>
          <p:cNvPr id="74" name="Shape 74"/>
          <p:cNvSpPr txBox="1">
            <a:spLocks noGrp="1"/>
          </p:cNvSpPr>
          <p:nvPr>
            <p:ph type="body" idx="1"/>
          </p:nvPr>
        </p:nvSpPr>
        <p:spPr>
          <a:xfrm>
            <a:off x="158825" y="1063375"/>
            <a:ext cx="5314199" cy="4080000"/>
          </a:xfrm>
          <a:prstGeom prst="rect">
            <a:avLst/>
          </a:prstGeom>
        </p:spPr>
        <p:txBody>
          <a:bodyPr lIns="91425" tIns="91425" rIns="91425" bIns="91425" anchor="t" anchorCtr="0">
            <a:noAutofit/>
          </a:bodyPr>
          <a:lstStyle/>
          <a:p>
            <a:pPr marL="914400" lvl="0" indent="-304800" rtl="0">
              <a:lnSpc>
                <a:spcPct val="115000"/>
              </a:lnSpc>
              <a:spcBef>
                <a:spcPts val="0"/>
              </a:spcBef>
              <a:buClr>
                <a:srgbClr val="252324"/>
              </a:buClr>
              <a:buSzPct val="100000"/>
              <a:buFont typeface="Courier New"/>
              <a:buChar char="●"/>
            </a:pPr>
            <a:r>
              <a:rPr lang="en" sz="1200">
                <a:solidFill>
                  <a:srgbClr val="252324"/>
                </a:solidFill>
                <a:latin typeface="Courier New"/>
                <a:ea typeface="Courier New"/>
                <a:cs typeface="Courier New"/>
                <a:sym typeface="Courier New"/>
              </a:rPr>
              <a:t>Moroccans demanded King Mohammed to give up some of his powers. </a:t>
            </a:r>
          </a:p>
          <a:p>
            <a:pPr marL="914400" lvl="0" indent="-304800" rtl="0">
              <a:lnSpc>
                <a:spcPct val="115000"/>
              </a:lnSpc>
              <a:spcBef>
                <a:spcPts val="0"/>
              </a:spcBef>
              <a:buClr>
                <a:srgbClr val="252324"/>
              </a:buClr>
              <a:buSzPct val="100000"/>
              <a:buFont typeface="Courier New"/>
              <a:buChar char="●"/>
            </a:pPr>
            <a:r>
              <a:rPr lang="en" sz="1200">
                <a:solidFill>
                  <a:srgbClr val="252324"/>
                </a:solidFill>
                <a:latin typeface="Courier New"/>
                <a:ea typeface="Courier New"/>
                <a:cs typeface="Courier New"/>
                <a:sym typeface="Courier New"/>
              </a:rPr>
              <a:t>Citizens of Morocco no longer want a monarchy, but a democracy.</a:t>
            </a:r>
          </a:p>
          <a:p>
            <a:pPr marL="914400" lvl="0" indent="-304800" rtl="0">
              <a:lnSpc>
                <a:spcPct val="115000"/>
              </a:lnSpc>
              <a:spcBef>
                <a:spcPts val="0"/>
              </a:spcBef>
              <a:buClr>
                <a:srgbClr val="252324"/>
              </a:buClr>
              <a:buSzPct val="100000"/>
              <a:buFont typeface="Courier New"/>
              <a:buChar char="●"/>
            </a:pPr>
            <a:r>
              <a:rPr lang="en" sz="1200">
                <a:solidFill>
                  <a:srgbClr val="252324"/>
                </a:solidFill>
                <a:latin typeface="Courier New"/>
                <a:ea typeface="Courier New"/>
                <a:cs typeface="Courier New"/>
                <a:sym typeface="Courier New"/>
              </a:rPr>
              <a:t>Pro-democracy activists are added up to around 37,000 protesters (2011-2012).</a:t>
            </a:r>
          </a:p>
          <a:p>
            <a:pPr marL="914400" lvl="0" indent="-304800" rtl="0">
              <a:lnSpc>
                <a:spcPct val="115000"/>
              </a:lnSpc>
              <a:spcBef>
                <a:spcPts val="0"/>
              </a:spcBef>
              <a:buClr>
                <a:srgbClr val="252324"/>
              </a:buClr>
              <a:buSzPct val="100000"/>
              <a:buFont typeface="Courier New"/>
              <a:buChar char="●"/>
            </a:pPr>
            <a:r>
              <a:rPr lang="en" sz="1200">
                <a:solidFill>
                  <a:srgbClr val="252324"/>
                </a:solidFill>
                <a:latin typeface="Courier New"/>
                <a:ea typeface="Courier New"/>
                <a:cs typeface="Courier New"/>
                <a:sym typeface="Courier New"/>
              </a:rPr>
              <a:t>Police are legally allowed to beat pro-democracy activists.</a:t>
            </a:r>
          </a:p>
          <a:p>
            <a:pPr marL="914400" lvl="0" indent="-304800" rtl="0">
              <a:lnSpc>
                <a:spcPct val="115000"/>
              </a:lnSpc>
              <a:spcBef>
                <a:spcPts val="0"/>
              </a:spcBef>
              <a:buClr>
                <a:srgbClr val="252324"/>
              </a:buClr>
              <a:buSzPct val="100000"/>
              <a:buFont typeface="Courier New"/>
              <a:buChar char="●"/>
            </a:pPr>
            <a:r>
              <a:rPr lang="en" sz="1200">
                <a:solidFill>
                  <a:srgbClr val="252324"/>
                </a:solidFill>
                <a:latin typeface="Courier New"/>
                <a:ea typeface="Courier New"/>
                <a:cs typeface="Courier New"/>
                <a:sym typeface="Courier New"/>
              </a:rPr>
              <a:t>March 2011 finally allowed activists to legally protest peacefully without police intervening. </a:t>
            </a:r>
          </a:p>
          <a:p>
            <a:pPr marL="914400" lvl="0" indent="-304800" rtl="0">
              <a:lnSpc>
                <a:spcPct val="115000"/>
              </a:lnSpc>
              <a:spcBef>
                <a:spcPts val="0"/>
              </a:spcBef>
              <a:buClr>
                <a:srgbClr val="252324"/>
              </a:buClr>
              <a:buSzPct val="100000"/>
              <a:buFont typeface="Courier New"/>
              <a:buChar char="●"/>
            </a:pPr>
            <a:r>
              <a:rPr lang="en" sz="1200">
                <a:solidFill>
                  <a:srgbClr val="333333"/>
                </a:solidFill>
                <a:latin typeface="Courier New"/>
                <a:ea typeface="Courier New"/>
                <a:cs typeface="Courier New"/>
                <a:sym typeface="Courier New"/>
              </a:rPr>
              <a:t>The king responded by offering constitutional amendments giving up some of his powers.</a:t>
            </a:r>
          </a:p>
          <a:p>
            <a:pPr marL="914400" lvl="0" indent="-304800" rtl="0">
              <a:lnSpc>
                <a:spcPct val="115000"/>
              </a:lnSpc>
              <a:spcBef>
                <a:spcPts val="0"/>
              </a:spcBef>
              <a:buClr>
                <a:srgbClr val="333333"/>
              </a:buClr>
              <a:buSzPct val="100000"/>
              <a:buFont typeface="Courier New"/>
              <a:buChar char="●"/>
            </a:pPr>
            <a:r>
              <a:rPr lang="en" sz="1200">
                <a:solidFill>
                  <a:srgbClr val="333333"/>
                </a:solidFill>
                <a:latin typeface="Courier New"/>
                <a:ea typeface="Courier New"/>
                <a:cs typeface="Courier New"/>
                <a:sym typeface="Courier New"/>
              </a:rPr>
              <a:t>As of 2012 there are some rallies demanding to keep the monarchy, but so far have failed.</a:t>
            </a:r>
          </a:p>
          <a:p>
            <a:pPr marL="914400" lvl="0" indent="-304800" rtl="0">
              <a:lnSpc>
                <a:spcPct val="115000"/>
              </a:lnSpc>
              <a:spcBef>
                <a:spcPts val="0"/>
              </a:spcBef>
              <a:buClr>
                <a:srgbClr val="333333"/>
              </a:buClr>
              <a:buSzPct val="100000"/>
              <a:buFont typeface="Courier New"/>
              <a:buChar char="●"/>
            </a:pPr>
            <a:r>
              <a:rPr lang="en" sz="1200">
                <a:solidFill>
                  <a:srgbClr val="333333"/>
                </a:solidFill>
                <a:latin typeface="Courier New"/>
                <a:ea typeface="Courier New"/>
                <a:cs typeface="Courier New"/>
                <a:sym typeface="Courier New"/>
              </a:rPr>
              <a:t>An election was given and is not as controlled as it was before.</a:t>
            </a:r>
          </a:p>
          <a:p>
            <a:endParaRPr/>
          </a:p>
          <a:p>
            <a:endParaRPr/>
          </a:p>
        </p:txBody>
      </p:sp>
      <p:sp>
        <p:nvSpPr>
          <p:cNvPr id="75" name="Shape 75"/>
          <p:cNvSpPr/>
          <p:nvPr/>
        </p:nvSpPr>
        <p:spPr>
          <a:xfrm>
            <a:off x="5473025" y="554550"/>
            <a:ext cx="3619700" cy="2217000"/>
          </a:xfrm>
          <a:prstGeom prst="rect">
            <a:avLst/>
          </a:prstGeom>
          <a:blipFill>
            <a:blip r:embed="rId3"/>
            <a:stretch>
              <a:fillRect/>
            </a:stretch>
          </a:blipFill>
        </p:spPr>
      </p:sp>
      <p:sp>
        <p:nvSpPr>
          <p:cNvPr id="76" name="Shape 76"/>
          <p:cNvSpPr/>
          <p:nvPr/>
        </p:nvSpPr>
        <p:spPr>
          <a:xfrm>
            <a:off x="5473025" y="2863600"/>
            <a:ext cx="3619699" cy="2217000"/>
          </a:xfrm>
          <a:prstGeom prst="rect">
            <a:avLst/>
          </a:prstGeom>
          <a:blipFill>
            <a:blip r:embed="rId4"/>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Quiz!!!! :)</a:t>
            </a:r>
          </a:p>
        </p:txBody>
      </p:sp>
      <p:sp>
        <p:nvSpPr>
          <p:cNvPr id="82" name="Shape 8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buClr>
                <a:srgbClr val="000000"/>
              </a:buClr>
              <a:buSzPct val="100000"/>
              <a:buFont typeface="Courier New"/>
              <a:buAutoNum type="arabicPeriod"/>
            </a:pPr>
            <a:r>
              <a:rPr lang="en" sz="1800">
                <a:latin typeface="Courier New"/>
                <a:ea typeface="Courier New"/>
                <a:cs typeface="Courier New"/>
                <a:sym typeface="Courier New"/>
              </a:rPr>
              <a:t>Was the Arab Spring in Morocco violent?</a:t>
            </a:r>
          </a:p>
          <a:p>
            <a:pPr marL="457200" lvl="0" indent="-342900" rtl="0">
              <a:buClr>
                <a:srgbClr val="000000"/>
              </a:buClr>
              <a:buSzPct val="100000"/>
              <a:buFont typeface="Courier New"/>
              <a:buAutoNum type="arabicPeriod"/>
            </a:pPr>
            <a:r>
              <a:rPr lang="en" sz="1800">
                <a:latin typeface="Courier New"/>
                <a:ea typeface="Courier New"/>
                <a:cs typeface="Courier New"/>
                <a:sym typeface="Courier New"/>
              </a:rPr>
              <a:t>Why were there protests?</a:t>
            </a:r>
          </a:p>
          <a:p>
            <a:pPr marL="457200" lvl="0" indent="-342900" rtl="0">
              <a:buClr>
                <a:srgbClr val="000000"/>
              </a:buClr>
              <a:buSzPct val="100000"/>
              <a:buFont typeface="Courier New"/>
              <a:buAutoNum type="arabicPeriod"/>
            </a:pPr>
            <a:r>
              <a:rPr lang="en" sz="1800">
                <a:latin typeface="Courier New"/>
                <a:ea typeface="Courier New"/>
                <a:cs typeface="Courier New"/>
                <a:sym typeface="Courier New"/>
              </a:rPr>
              <a:t>Who organized the</a:t>
            </a:r>
          </a:p>
          <a:p>
            <a:pPr lvl="0" rtl="0">
              <a:buNone/>
            </a:pPr>
            <a:r>
              <a:rPr lang="en" sz="1800">
                <a:latin typeface="Courier New"/>
                <a:ea typeface="Courier New"/>
                <a:cs typeface="Courier New"/>
                <a:sym typeface="Courier New"/>
              </a:rPr>
              <a:t> protest?</a:t>
            </a:r>
          </a:p>
          <a:p>
            <a:pPr marL="457200" lvl="0" indent="-342900" rtl="0">
              <a:buClr>
                <a:srgbClr val="000000"/>
              </a:buClr>
              <a:buSzPct val="100000"/>
              <a:buFont typeface="Courier New"/>
              <a:buAutoNum type="arabicPeriod"/>
            </a:pPr>
            <a:r>
              <a:rPr lang="en" sz="1800">
                <a:latin typeface="Courier New"/>
                <a:ea typeface="Courier New"/>
                <a:cs typeface="Courier New"/>
                <a:sym typeface="Courier New"/>
              </a:rPr>
              <a:t>What is one thing </a:t>
            </a:r>
          </a:p>
          <a:p>
            <a:pPr lvl="0" rtl="0">
              <a:buNone/>
            </a:pPr>
            <a:r>
              <a:rPr lang="en" sz="1800">
                <a:latin typeface="Courier New"/>
                <a:ea typeface="Courier New"/>
                <a:cs typeface="Courier New"/>
                <a:sym typeface="Courier New"/>
              </a:rPr>
              <a:t>the citizens want?</a:t>
            </a:r>
          </a:p>
          <a:p>
            <a:pPr marL="457200" lvl="0" indent="-342900" rtl="0">
              <a:buClr>
                <a:srgbClr val="000000"/>
              </a:buClr>
              <a:buSzPct val="100000"/>
              <a:buFont typeface="Courier New"/>
              <a:buAutoNum type="arabicPeriod"/>
            </a:pPr>
            <a:r>
              <a:rPr lang="en" sz="1800">
                <a:latin typeface="Courier New"/>
                <a:ea typeface="Courier New"/>
                <a:cs typeface="Courier New"/>
                <a:sym typeface="Courier New"/>
              </a:rPr>
              <a:t>Where is </a:t>
            </a:r>
          </a:p>
          <a:p>
            <a:pPr lvl="0">
              <a:buNone/>
            </a:pPr>
            <a:r>
              <a:rPr lang="en" sz="1800">
                <a:latin typeface="Courier New"/>
                <a:ea typeface="Courier New"/>
                <a:cs typeface="Courier New"/>
                <a:sym typeface="Courier New"/>
              </a:rPr>
              <a:t>Morocco located?</a:t>
            </a:r>
          </a:p>
        </p:txBody>
      </p:sp>
      <p:sp>
        <p:nvSpPr>
          <p:cNvPr id="83" name="Shape 83"/>
          <p:cNvSpPr/>
          <p:nvPr/>
        </p:nvSpPr>
        <p:spPr>
          <a:xfrm>
            <a:off x="3739675" y="2090575"/>
            <a:ext cx="4122275" cy="2493550"/>
          </a:xfrm>
          <a:prstGeom prst="rect">
            <a:avLst/>
          </a:prstGeom>
          <a:blipFill>
            <a:blip r:embed="rId3"/>
            <a:stretch>
              <a:fillRect/>
            </a:stretch>
          </a:blipFill>
        </p:spPr>
      </p:sp>
    </p:spTree>
  </p:cSld>
  <p:clrMapOvr>
    <a:masterClrMapping/>
  </p:clrMapOvr>
  <p:transitio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823</Words>
  <Application>Microsoft Office PowerPoint</Application>
  <PresentationFormat>On-screen Show (16:9)</PresentationFormat>
  <Paragraphs>62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light-gradient</vt:lpstr>
      <vt:lpstr>Arab Spring: Morocco</vt:lpstr>
      <vt:lpstr>Background On Morocco</vt:lpstr>
      <vt:lpstr>How It Started</vt:lpstr>
      <vt:lpstr>Conflict Development</vt:lpstr>
      <vt:lpstr>Political and Social Changes</vt:lpstr>
      <vt:lpstr>UN Involvement</vt:lpstr>
      <vt:lpstr>Current Status</vt:lpstr>
      <vt:lpstr>Current status (Cont.)</vt:lpstr>
      <vt:lpstr>Quiz!!!! :)</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Arab Spring: Morocco</dc:title>
  <dc:creator>DANMETCALF</dc:creator>
  <cp:lastModifiedBy>Giola, Stephanie</cp:lastModifiedBy>
  <cp:revision>1</cp:revision>
  <dcterms:modified xsi:type="dcterms:W3CDTF">2013-11-14T19:07:20Z</dcterms:modified>
</cp:coreProperties>
</file>