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5" r:id="rId19"/>
    <p:sldId id="276" r:id="rId20"/>
    <p:sldId id="277" r:id="rId21"/>
    <p:sldId id="278" r:id="rId22"/>
    <p:sldId id="279" r:id="rId23"/>
    <p:sldId id="27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74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EB319-2F85-48DC-B0C8-4B2B433D199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9EAFB3-75E9-4D89-BDB7-9F689A4588F3}">
      <dgm:prSet phldrT="[Text]"/>
      <dgm:spPr/>
      <dgm:t>
        <a:bodyPr/>
        <a:lstStyle/>
        <a:p>
          <a:r>
            <a:rPr lang="en-US" dirty="0" smtClean="0"/>
            <a:t>Need</a:t>
          </a:r>
          <a:endParaRPr lang="en-US" dirty="0"/>
        </a:p>
      </dgm:t>
    </dgm:pt>
    <dgm:pt modelId="{F3266FEF-F36C-4958-8207-226245FE213A}" type="parTrans" cxnId="{6CA41DBF-582C-4F61-95D1-86C26C430D79}">
      <dgm:prSet/>
      <dgm:spPr/>
      <dgm:t>
        <a:bodyPr/>
        <a:lstStyle/>
        <a:p>
          <a:endParaRPr lang="en-US"/>
        </a:p>
      </dgm:t>
    </dgm:pt>
    <dgm:pt modelId="{13126E38-5CB2-4C2B-A3AD-28B5642E806F}" type="sibTrans" cxnId="{6CA41DBF-582C-4F61-95D1-86C26C430D79}">
      <dgm:prSet/>
      <dgm:spPr/>
      <dgm:t>
        <a:bodyPr/>
        <a:lstStyle/>
        <a:p>
          <a:endParaRPr lang="en-US"/>
        </a:p>
      </dgm:t>
    </dgm:pt>
    <dgm:pt modelId="{9AA601D6-7B8E-4C6B-BFA9-8BC80BFD8F02}">
      <dgm:prSet phldrT="[Text]"/>
      <dgm:spPr/>
      <dgm:t>
        <a:bodyPr/>
        <a:lstStyle/>
        <a:p>
          <a:r>
            <a:rPr lang="en-US" dirty="0" smtClean="0"/>
            <a:t>Drive</a:t>
          </a:r>
          <a:endParaRPr lang="en-US" dirty="0"/>
        </a:p>
      </dgm:t>
    </dgm:pt>
    <dgm:pt modelId="{98BDD12E-7DD2-4016-B2D4-971F234CC1D0}" type="parTrans" cxnId="{EFFB7840-D9FB-472B-A5B8-2269E41BD3C4}">
      <dgm:prSet/>
      <dgm:spPr/>
      <dgm:t>
        <a:bodyPr/>
        <a:lstStyle/>
        <a:p>
          <a:endParaRPr lang="en-US"/>
        </a:p>
      </dgm:t>
    </dgm:pt>
    <dgm:pt modelId="{B496AB98-C244-4E98-B5DA-E7F74C985691}" type="sibTrans" cxnId="{EFFB7840-D9FB-472B-A5B8-2269E41BD3C4}">
      <dgm:prSet/>
      <dgm:spPr/>
      <dgm:t>
        <a:bodyPr/>
        <a:lstStyle/>
        <a:p>
          <a:endParaRPr lang="en-US"/>
        </a:p>
      </dgm:t>
    </dgm:pt>
    <dgm:pt modelId="{3099F29E-28AB-4DE0-AF4A-000F30A01045}">
      <dgm:prSet phldrT="[Text]"/>
      <dgm:spPr/>
      <dgm:t>
        <a:bodyPr/>
        <a:lstStyle/>
        <a:p>
          <a:r>
            <a:rPr lang="en-US" dirty="0" smtClean="0"/>
            <a:t>Drive-reducing</a:t>
          </a:r>
          <a:endParaRPr lang="en-US" dirty="0"/>
        </a:p>
      </dgm:t>
    </dgm:pt>
    <dgm:pt modelId="{1713C842-72A3-4BEE-9F5E-5017BC324049}" type="parTrans" cxnId="{4411CAE9-2C40-4591-853D-4B3C98DFC521}">
      <dgm:prSet/>
      <dgm:spPr/>
      <dgm:t>
        <a:bodyPr/>
        <a:lstStyle/>
        <a:p>
          <a:endParaRPr lang="en-US"/>
        </a:p>
      </dgm:t>
    </dgm:pt>
    <dgm:pt modelId="{E88766C7-1518-4A63-A3BF-2C89ACD19157}" type="sibTrans" cxnId="{4411CAE9-2C40-4591-853D-4B3C98DFC521}">
      <dgm:prSet/>
      <dgm:spPr/>
      <dgm:t>
        <a:bodyPr/>
        <a:lstStyle/>
        <a:p>
          <a:endParaRPr lang="en-US"/>
        </a:p>
      </dgm:t>
    </dgm:pt>
    <dgm:pt modelId="{00D42C18-7DFA-451C-A416-9235BD3BFFA0}" type="pres">
      <dgm:prSet presAssocID="{194EB319-2F85-48DC-B0C8-4B2B433D199B}" presName="Name0" presStyleCnt="0">
        <dgm:presLayoutVars>
          <dgm:dir/>
          <dgm:resizeHandles val="exact"/>
        </dgm:presLayoutVars>
      </dgm:prSet>
      <dgm:spPr/>
    </dgm:pt>
    <dgm:pt modelId="{97F0F50E-3F43-4CC3-9EB9-3F6409AFF464}" type="pres">
      <dgm:prSet presAssocID="{7A9EAFB3-75E9-4D89-BDB7-9F689A4588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71A93-5D2E-4502-8438-E8828E9C0094}" type="pres">
      <dgm:prSet presAssocID="{13126E38-5CB2-4C2B-A3AD-28B5642E806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104CEA0-3CA6-4B0D-8853-28570BB3737E}" type="pres">
      <dgm:prSet presAssocID="{13126E38-5CB2-4C2B-A3AD-28B5642E806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7298D7D-AE10-4DCA-9807-BB70BDFE7ED7}" type="pres">
      <dgm:prSet presAssocID="{9AA601D6-7B8E-4C6B-BFA9-8BC80BFD8F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D6A62-F24D-487D-B83A-0A05EE5AA031}" type="pres">
      <dgm:prSet presAssocID="{B496AB98-C244-4E98-B5DA-E7F74C98569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06F609B-2E86-4459-BB6B-ED434D34D956}" type="pres">
      <dgm:prSet presAssocID="{B496AB98-C244-4E98-B5DA-E7F74C98569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2309DC1-D2C8-49E7-B705-5786465E676D}" type="pres">
      <dgm:prSet presAssocID="{3099F29E-28AB-4DE0-AF4A-000F30A010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6222F-B57B-4167-A777-7F66352B9F95}" type="presOf" srcId="{13126E38-5CB2-4C2B-A3AD-28B5642E806F}" destId="{A104CEA0-3CA6-4B0D-8853-28570BB3737E}" srcOrd="1" destOrd="0" presId="urn:microsoft.com/office/officeart/2005/8/layout/process1"/>
    <dgm:cxn modelId="{3EA726FF-29FA-433F-982A-F44F1D18655F}" type="presOf" srcId="{3099F29E-28AB-4DE0-AF4A-000F30A01045}" destId="{02309DC1-D2C8-49E7-B705-5786465E676D}" srcOrd="0" destOrd="0" presId="urn:microsoft.com/office/officeart/2005/8/layout/process1"/>
    <dgm:cxn modelId="{6CA41DBF-582C-4F61-95D1-86C26C430D79}" srcId="{194EB319-2F85-48DC-B0C8-4B2B433D199B}" destId="{7A9EAFB3-75E9-4D89-BDB7-9F689A4588F3}" srcOrd="0" destOrd="0" parTransId="{F3266FEF-F36C-4958-8207-226245FE213A}" sibTransId="{13126E38-5CB2-4C2B-A3AD-28B5642E806F}"/>
    <dgm:cxn modelId="{579ACFCD-E6CC-4305-BA8A-E8A8499DAB30}" type="presOf" srcId="{B496AB98-C244-4E98-B5DA-E7F74C985691}" destId="{B06F609B-2E86-4459-BB6B-ED434D34D956}" srcOrd="1" destOrd="0" presId="urn:microsoft.com/office/officeart/2005/8/layout/process1"/>
    <dgm:cxn modelId="{45956DC4-46D6-48FA-834D-A945C22948F9}" type="presOf" srcId="{9AA601D6-7B8E-4C6B-BFA9-8BC80BFD8F02}" destId="{97298D7D-AE10-4DCA-9807-BB70BDFE7ED7}" srcOrd="0" destOrd="0" presId="urn:microsoft.com/office/officeart/2005/8/layout/process1"/>
    <dgm:cxn modelId="{8E25D511-3096-40DC-A2A2-6F9F5065F684}" type="presOf" srcId="{B496AB98-C244-4E98-B5DA-E7F74C985691}" destId="{815D6A62-F24D-487D-B83A-0A05EE5AA031}" srcOrd="0" destOrd="0" presId="urn:microsoft.com/office/officeart/2005/8/layout/process1"/>
    <dgm:cxn modelId="{1B4F120A-0DCE-4DE3-88EB-E4A478D18492}" type="presOf" srcId="{194EB319-2F85-48DC-B0C8-4B2B433D199B}" destId="{00D42C18-7DFA-451C-A416-9235BD3BFFA0}" srcOrd="0" destOrd="0" presId="urn:microsoft.com/office/officeart/2005/8/layout/process1"/>
    <dgm:cxn modelId="{12D2067B-BC63-4363-BF1B-F42CC8007AC4}" type="presOf" srcId="{7A9EAFB3-75E9-4D89-BDB7-9F689A4588F3}" destId="{97F0F50E-3F43-4CC3-9EB9-3F6409AFF464}" srcOrd="0" destOrd="0" presId="urn:microsoft.com/office/officeart/2005/8/layout/process1"/>
    <dgm:cxn modelId="{EFFB7840-D9FB-472B-A5B8-2269E41BD3C4}" srcId="{194EB319-2F85-48DC-B0C8-4B2B433D199B}" destId="{9AA601D6-7B8E-4C6B-BFA9-8BC80BFD8F02}" srcOrd="1" destOrd="0" parTransId="{98BDD12E-7DD2-4016-B2D4-971F234CC1D0}" sibTransId="{B496AB98-C244-4E98-B5DA-E7F74C985691}"/>
    <dgm:cxn modelId="{18C22C91-65F2-47BA-9D16-48CBBC1D3613}" type="presOf" srcId="{13126E38-5CB2-4C2B-A3AD-28B5642E806F}" destId="{8AE71A93-5D2E-4502-8438-E8828E9C0094}" srcOrd="0" destOrd="0" presId="urn:microsoft.com/office/officeart/2005/8/layout/process1"/>
    <dgm:cxn modelId="{4411CAE9-2C40-4591-853D-4B3C98DFC521}" srcId="{194EB319-2F85-48DC-B0C8-4B2B433D199B}" destId="{3099F29E-28AB-4DE0-AF4A-000F30A01045}" srcOrd="2" destOrd="0" parTransId="{1713C842-72A3-4BEE-9F5E-5017BC324049}" sibTransId="{E88766C7-1518-4A63-A3BF-2C89ACD19157}"/>
    <dgm:cxn modelId="{0AF57313-5007-4B6C-8DA3-3594E20CC176}" type="presParOf" srcId="{00D42C18-7DFA-451C-A416-9235BD3BFFA0}" destId="{97F0F50E-3F43-4CC3-9EB9-3F6409AFF464}" srcOrd="0" destOrd="0" presId="urn:microsoft.com/office/officeart/2005/8/layout/process1"/>
    <dgm:cxn modelId="{1F9FECB6-7568-48BC-A51F-C9C71B224A20}" type="presParOf" srcId="{00D42C18-7DFA-451C-A416-9235BD3BFFA0}" destId="{8AE71A93-5D2E-4502-8438-E8828E9C0094}" srcOrd="1" destOrd="0" presId="urn:microsoft.com/office/officeart/2005/8/layout/process1"/>
    <dgm:cxn modelId="{69299B70-96A6-4A31-A729-8A7962364F1E}" type="presParOf" srcId="{8AE71A93-5D2E-4502-8438-E8828E9C0094}" destId="{A104CEA0-3CA6-4B0D-8853-28570BB3737E}" srcOrd="0" destOrd="0" presId="urn:microsoft.com/office/officeart/2005/8/layout/process1"/>
    <dgm:cxn modelId="{103D5E15-3325-4D32-AE27-2420977EFEC0}" type="presParOf" srcId="{00D42C18-7DFA-451C-A416-9235BD3BFFA0}" destId="{97298D7D-AE10-4DCA-9807-BB70BDFE7ED7}" srcOrd="2" destOrd="0" presId="urn:microsoft.com/office/officeart/2005/8/layout/process1"/>
    <dgm:cxn modelId="{DA20B9BB-CFC1-46F2-872C-3D4B569DE969}" type="presParOf" srcId="{00D42C18-7DFA-451C-A416-9235BD3BFFA0}" destId="{815D6A62-F24D-487D-B83A-0A05EE5AA031}" srcOrd="3" destOrd="0" presId="urn:microsoft.com/office/officeart/2005/8/layout/process1"/>
    <dgm:cxn modelId="{B943721D-B53C-440D-84C2-BD573E6A63B2}" type="presParOf" srcId="{815D6A62-F24D-487D-B83A-0A05EE5AA031}" destId="{B06F609B-2E86-4459-BB6B-ED434D34D956}" srcOrd="0" destOrd="0" presId="urn:microsoft.com/office/officeart/2005/8/layout/process1"/>
    <dgm:cxn modelId="{64067277-87A7-4E79-9CAA-826373707531}" type="presParOf" srcId="{00D42C18-7DFA-451C-A416-9235BD3BFFA0}" destId="{02309DC1-D2C8-49E7-B705-5786465E67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0F50E-3F43-4CC3-9EB9-3F6409AFF464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Need</a:t>
          </a:r>
          <a:endParaRPr lang="en-US" sz="3200" kern="1200" dirty="0"/>
        </a:p>
      </dsp:txBody>
      <dsp:txXfrm>
        <a:off x="44665" y="2106299"/>
        <a:ext cx="2060143" cy="1206068"/>
      </dsp:txXfrm>
    </dsp:sp>
    <dsp:sp modelId="{8AE71A93-5D2E-4502-8438-E8828E9C0094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5850" y="2550475"/>
        <a:ext cx="316861" cy="317716"/>
      </dsp:txXfrm>
    </dsp:sp>
    <dsp:sp modelId="{97298D7D-AE10-4DCA-9807-BB70BDFE7ED7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Drive</a:t>
          </a:r>
          <a:endParaRPr lang="en-US" sz="3200" kern="1200" dirty="0"/>
        </a:p>
      </dsp:txBody>
      <dsp:txXfrm>
        <a:off x="3033928" y="2106299"/>
        <a:ext cx="2060143" cy="1206068"/>
      </dsp:txXfrm>
    </dsp:sp>
    <dsp:sp modelId="{815D6A62-F24D-487D-B83A-0A05EE5AA031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45112" y="2550475"/>
        <a:ext cx="316861" cy="317716"/>
      </dsp:txXfrm>
    </dsp:sp>
    <dsp:sp modelId="{02309DC1-D2C8-49E7-B705-5786465E676D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Drive-reducing</a:t>
          </a:r>
          <a:endParaRPr lang="en-US" sz="3200" kern="1200" dirty="0"/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Six, Chapter 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65" y="519985"/>
            <a:ext cx="7143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Psychology of Motivation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36" y="1422400"/>
            <a:ext cx="7631289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460" y="4921284"/>
            <a:ext cx="8534400" cy="1507067"/>
          </a:xfrm>
        </p:spPr>
        <p:txBody>
          <a:bodyPr/>
          <a:lstStyle/>
          <a:p>
            <a:r>
              <a:rPr lang="en-US" dirty="0" smtClean="0"/>
              <a:t>Physiology of hunger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462" y="612183"/>
            <a:ext cx="10831029" cy="457974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Homeostatic System: desire to maintain normal weight and nutrient supply</a:t>
            </a:r>
          </a:p>
          <a:p>
            <a:pPr lvl="1"/>
            <a:r>
              <a:rPr lang="en-US" sz="2800" dirty="0" smtClean="0"/>
              <a:t>Biological patterns, such as BMR, change to maintain weight set points (heredity influences body type and set point)</a:t>
            </a:r>
          </a:p>
          <a:p>
            <a:pPr lvl="2"/>
            <a:r>
              <a:rPr lang="en-US" sz="2600" dirty="0"/>
              <a:t>Basal Metabolic Rate: rate of energy used while at rest</a:t>
            </a:r>
          </a:p>
          <a:p>
            <a:pPr lvl="3"/>
            <a:r>
              <a:rPr lang="en-US" sz="2400" dirty="0" err="1"/>
              <a:t>Fidgetors</a:t>
            </a:r>
            <a:r>
              <a:rPr lang="en-US" sz="2400" dirty="0"/>
              <a:t> weigh less than non-</a:t>
            </a:r>
            <a:r>
              <a:rPr lang="en-US" sz="2400" dirty="0" err="1"/>
              <a:t>figetors</a:t>
            </a:r>
            <a:endParaRPr lang="en-US" sz="2400" dirty="0"/>
          </a:p>
          <a:p>
            <a:pPr lvl="2"/>
            <a:r>
              <a:rPr lang="en-US" sz="2600" dirty="0" smtClean="0"/>
              <a:t>Questions about set-points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422" y="4201887"/>
            <a:ext cx="2460171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5350933"/>
            <a:ext cx="8534400" cy="1507067"/>
          </a:xfrm>
        </p:spPr>
        <p:txBody>
          <a:bodyPr/>
          <a:lstStyle/>
          <a:p>
            <a:r>
              <a:rPr lang="en-US" dirty="0" smtClean="0"/>
              <a:t>Stomach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50010"/>
            <a:ext cx="8534400" cy="3615267"/>
          </a:xfrm>
        </p:spPr>
        <p:txBody>
          <a:bodyPr/>
          <a:lstStyle/>
          <a:p>
            <a:pPr marL="285750" lvl="1"/>
            <a:r>
              <a:rPr lang="en-US" sz="2800" dirty="0" smtClean="0"/>
              <a:t>Cannon </a:t>
            </a:r>
            <a:r>
              <a:rPr lang="en-US" sz="2800" dirty="0"/>
              <a:t>and Washburn say yes!  </a:t>
            </a:r>
            <a:endParaRPr lang="en-US" sz="2800" dirty="0" smtClean="0"/>
          </a:p>
          <a:p>
            <a:pPr marL="742950" lvl="2"/>
            <a:r>
              <a:rPr lang="en-US" sz="2600" dirty="0" smtClean="0"/>
              <a:t>Balloon experiment</a:t>
            </a:r>
          </a:p>
          <a:p>
            <a:pPr marL="285750" lvl="1"/>
            <a:r>
              <a:rPr lang="en-US" sz="2800" dirty="0" smtClean="0"/>
              <a:t>But </a:t>
            </a:r>
            <a:r>
              <a:rPr lang="en-US" sz="2800" dirty="0"/>
              <a:t>patients without stomachs still get </a:t>
            </a:r>
            <a:r>
              <a:rPr lang="en-US" sz="2800" dirty="0" smtClean="0"/>
              <a:t>hungry</a:t>
            </a:r>
          </a:p>
          <a:p>
            <a:pPr marL="285750" lvl="1"/>
            <a:r>
              <a:rPr lang="en-US" sz="2800" dirty="0" smtClean="0"/>
              <a:t>We </a:t>
            </a:r>
            <a:r>
              <a:rPr lang="en-US" sz="2800" dirty="0"/>
              <a:t>still </a:t>
            </a:r>
            <a:r>
              <a:rPr lang="en-US" sz="2800" dirty="0" smtClean="0"/>
              <a:t>get hungry even </a:t>
            </a:r>
            <a:r>
              <a:rPr lang="en-US" sz="2800" dirty="0"/>
              <a:t>when our stomachs are full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524" y="3690257"/>
            <a:ext cx="5550476" cy="31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Glucose=blood sugar</a:t>
            </a:r>
          </a:p>
          <a:p>
            <a:r>
              <a:rPr lang="en-US" sz="3000" dirty="0" smtClean="0"/>
              <a:t>Excretion of </a:t>
            </a:r>
            <a:r>
              <a:rPr lang="en-US" sz="3000" dirty="0" err="1" smtClean="0"/>
              <a:t>insulin</a:t>
            </a:r>
            <a:r>
              <a:rPr lang="en-US" sz="3000" dirty="0" err="1" smtClean="0">
                <a:sym typeface="Wingdings" panose="05000000000000000000" pitchFamily="2" charset="2"/>
              </a:rPr>
              <a:t>less</a:t>
            </a:r>
            <a:r>
              <a:rPr lang="en-US" sz="3000" dirty="0" smtClean="0">
                <a:sym typeface="Wingdings" panose="05000000000000000000" pitchFamily="2" charset="2"/>
              </a:rPr>
              <a:t> glucose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Insulin is a hormone that processes glucose</a:t>
            </a:r>
          </a:p>
          <a:p>
            <a:r>
              <a:rPr lang="en-US" sz="3000" dirty="0" smtClean="0">
                <a:sym typeface="Wingdings" panose="05000000000000000000" pitchFamily="2" charset="2"/>
              </a:rPr>
              <a:t>As the body’s level of glucose goes down hunger increases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36" y="3683527"/>
            <a:ext cx="4762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0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78" y="5761911"/>
            <a:ext cx="8534400" cy="1507067"/>
          </a:xfrm>
        </p:spPr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228" y="0"/>
            <a:ext cx="7290363" cy="651544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Activity in the </a:t>
            </a:r>
            <a:r>
              <a:rPr lang="en-US" sz="3000" i="1" dirty="0" smtClean="0"/>
              <a:t>lateral hypothalamus </a:t>
            </a:r>
            <a:r>
              <a:rPr lang="en-US" sz="3000" dirty="0" smtClean="0"/>
              <a:t>leads to feelings of hunger (lack of activity lack of appetite)</a:t>
            </a:r>
          </a:p>
          <a:p>
            <a:pPr lvl="1"/>
            <a:r>
              <a:rPr lang="en-US" sz="2800" dirty="0" smtClean="0"/>
              <a:t>Produces origin (hormone which triggers hunger)</a:t>
            </a:r>
          </a:p>
          <a:p>
            <a:r>
              <a:rPr lang="en-US" sz="3000" dirty="0" smtClean="0"/>
              <a:t>Activity in the </a:t>
            </a:r>
            <a:r>
              <a:rPr lang="en-US" sz="3000" i="1" dirty="0" smtClean="0"/>
              <a:t>ventromedial hypothalamus</a:t>
            </a:r>
            <a:r>
              <a:rPr lang="en-US" sz="3000" dirty="0" smtClean="0"/>
              <a:t> depresses hunger (more activity less hunger)</a:t>
            </a:r>
          </a:p>
          <a:p>
            <a:r>
              <a:rPr lang="en-US" sz="3000" dirty="0" smtClean="0"/>
              <a:t>Patients with tumors in these areas sometimes experience increased appetite and weight gain.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6" y="1371772"/>
            <a:ext cx="40671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6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Arousal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8140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Ghrelin is a hormone that increases hunger</a:t>
            </a:r>
          </a:p>
          <a:p>
            <a:pPr lvl="1"/>
            <a:r>
              <a:rPr lang="en-US" sz="2800" dirty="0" smtClean="0"/>
              <a:t>Secreted by an empty stomach</a:t>
            </a:r>
          </a:p>
          <a:p>
            <a:pPr lvl="1"/>
            <a:r>
              <a:rPr lang="en-US" sz="2800" dirty="0" smtClean="0"/>
              <a:t>Gastric bypass works because the remaining stomach produces less ghrelin</a:t>
            </a:r>
          </a:p>
          <a:p>
            <a:r>
              <a:rPr lang="en-US" sz="3000" dirty="0" err="1" smtClean="0"/>
              <a:t>Leptin</a:t>
            </a:r>
            <a:r>
              <a:rPr lang="en-US" sz="3000" dirty="0" smtClean="0"/>
              <a:t> is a hormone that reduces hunger</a:t>
            </a:r>
            <a:r>
              <a:rPr lang="en-US" sz="2800" dirty="0" smtClean="0"/>
              <a:t> secreted by fat cells</a:t>
            </a:r>
          </a:p>
          <a:p>
            <a:r>
              <a:rPr lang="en-US" sz="2800" dirty="0" smtClean="0"/>
              <a:t>PYY suppresses appetite</a:t>
            </a:r>
          </a:p>
          <a:p>
            <a:pPr lvl="1"/>
            <a:r>
              <a:rPr lang="en-US" sz="2800" dirty="0" smtClean="0"/>
              <a:t>There are still questions surrounding PYY as a appetite suppressing hormone</a:t>
            </a:r>
          </a:p>
        </p:txBody>
      </p:sp>
    </p:spTree>
    <p:extLst>
      <p:ext uri="{BB962C8B-B14F-4D97-AF65-F5344CB8AC3E}">
        <p14:creationId xmlns:p14="http://schemas.microsoft.com/office/powerpoint/2010/main" val="253178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of Hunger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2642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Taste preference is biological and cultural</a:t>
            </a:r>
          </a:p>
          <a:p>
            <a:pPr lvl="1"/>
            <a:r>
              <a:rPr lang="en-US" sz="2600" dirty="0" smtClean="0"/>
              <a:t>Carbs increase </a:t>
            </a:r>
            <a:r>
              <a:rPr lang="en-US" sz="2600" dirty="0" err="1" smtClean="0"/>
              <a:t>seratonin</a:t>
            </a:r>
            <a:endParaRPr lang="en-US" sz="2600" dirty="0" smtClean="0"/>
          </a:p>
          <a:p>
            <a:pPr lvl="1"/>
            <a:r>
              <a:rPr lang="en-US" sz="2600" dirty="0" smtClean="0"/>
              <a:t>Sweet and salty is universal</a:t>
            </a:r>
          </a:p>
          <a:p>
            <a:pPr lvl="1"/>
            <a:r>
              <a:rPr lang="en-US" sz="2600" dirty="0" smtClean="0"/>
              <a:t>Taste aversion or if you eat lots of salty foods you will start to like excess salt</a:t>
            </a:r>
          </a:p>
          <a:p>
            <a:pPr lvl="1"/>
            <a:r>
              <a:rPr lang="en-US" sz="2800" dirty="0" smtClean="0"/>
              <a:t>Wary of novel foods (especially animal based)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85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Often starts with a desire for abnormal thinness</a:t>
            </a:r>
          </a:p>
          <a:p>
            <a:r>
              <a:rPr lang="en-US" sz="3000" dirty="0" smtClean="0"/>
              <a:t>Other types of eating disorders occur (some even include over eating)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696" y="3166382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0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63" y="840783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Often begins with excess </a:t>
            </a:r>
            <a:r>
              <a:rPr lang="en-US" sz="3000" dirty="0" err="1" smtClean="0"/>
              <a:t>dieting</a:t>
            </a:r>
            <a:r>
              <a:rPr lang="en-US" sz="3000" dirty="0" err="1" smtClean="0">
                <a:sym typeface="Wingdings" panose="05000000000000000000" pitchFamily="2" charset="2"/>
              </a:rPr>
              <a:t>extreme</a:t>
            </a:r>
            <a:r>
              <a:rPr lang="en-US" sz="3000" dirty="0" smtClean="0">
                <a:sym typeface="Wingdings" panose="05000000000000000000" pitchFamily="2" charset="2"/>
              </a:rPr>
              <a:t> starvation</a:t>
            </a:r>
            <a:endParaRPr lang="en-US" sz="3000" dirty="0" smtClean="0"/>
          </a:p>
          <a:p>
            <a:r>
              <a:rPr lang="en-US" sz="3000" dirty="0" smtClean="0"/>
              <a:t>Patients must be significantly below normal body weight (usually 15%+)</a:t>
            </a:r>
          </a:p>
          <a:p>
            <a:r>
              <a:rPr lang="en-US" sz="3000" dirty="0" smtClean="0"/>
              <a:t>Usually affects female adolescents (90% of reported cases)</a:t>
            </a:r>
          </a:p>
          <a:p>
            <a:r>
              <a:rPr lang="en-US" sz="3000" dirty="0" smtClean="0"/>
              <a:t>Often correlates with a desire for control and/or other negative life events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2551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61" y="5215752"/>
            <a:ext cx="8534400" cy="1507067"/>
          </a:xfrm>
        </p:spPr>
        <p:txBody>
          <a:bodyPr/>
          <a:lstStyle/>
          <a:p>
            <a:r>
              <a:rPr lang="en-US" dirty="0" smtClean="0"/>
              <a:t>Bulimia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924378" cy="482384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Starts with a mid-diet binge.</a:t>
            </a:r>
          </a:p>
          <a:p>
            <a:r>
              <a:rPr lang="en-US" sz="3000" dirty="0" smtClean="0"/>
              <a:t>Repeated episodes of overeating (binging) followed by vomiting, laxative use, fasting, or excessive exercise (purging)</a:t>
            </a:r>
          </a:p>
          <a:p>
            <a:r>
              <a:rPr lang="en-US" sz="3000" dirty="0" smtClean="0"/>
              <a:t>Correlates with depression and anxiety following and during binges</a:t>
            </a:r>
          </a:p>
          <a:p>
            <a:r>
              <a:rPr lang="en-US" sz="3000" dirty="0" err="1" smtClean="0"/>
              <a:t>Approx</a:t>
            </a:r>
            <a:r>
              <a:rPr lang="en-US" sz="3000" dirty="0" smtClean="0"/>
              <a:t> 50% of anorexia nervosa patients also suffer from bulimia like symptoms</a:t>
            </a:r>
          </a:p>
          <a:p>
            <a:r>
              <a:rPr lang="en-US" sz="3000" dirty="0" smtClean="0"/>
              <a:t>Harder to notice: weight fluctuates within or above normal ranges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390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Motivation is the need or desire that energizes and/or directs behavior</a:t>
            </a:r>
          </a:p>
          <a:p>
            <a:r>
              <a:rPr lang="en-US" sz="3000" dirty="0" smtClean="0"/>
              <a:t>Moves us towards our goals</a:t>
            </a:r>
          </a:p>
          <a:p>
            <a:r>
              <a:rPr lang="en-US" sz="3000" dirty="0" smtClean="0"/>
              <a:t>Push (or pull) comes from both psychological, cognitive, and cultural forces.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373" y="3940934"/>
            <a:ext cx="3879129" cy="25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2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98203"/>
            <a:ext cx="8534400" cy="1507067"/>
          </a:xfrm>
        </p:spPr>
        <p:txBody>
          <a:bodyPr/>
          <a:lstStyle/>
          <a:p>
            <a:r>
              <a:rPr lang="en-US" dirty="0" smtClean="0"/>
              <a:t>Psychology of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652798" cy="431240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Eating disorders do not necessarily indicate childhood sexual abuse</a:t>
            </a:r>
          </a:p>
          <a:p>
            <a:r>
              <a:rPr lang="en-US" sz="3000" dirty="0" smtClean="0"/>
              <a:t>Family Correlations</a:t>
            </a:r>
          </a:p>
          <a:p>
            <a:pPr lvl="1"/>
            <a:r>
              <a:rPr lang="en-US" sz="2800" dirty="0" smtClean="0"/>
              <a:t>Mothers of girls with eating disorder often tend to be focused on weight</a:t>
            </a:r>
          </a:p>
          <a:p>
            <a:pPr lvl="1"/>
            <a:r>
              <a:rPr lang="en-US" sz="2800" dirty="0" smtClean="0"/>
              <a:t>Bulimia patients often come from families with higher incidences of childhood obesity and negative self-evaluation</a:t>
            </a:r>
          </a:p>
          <a:p>
            <a:pPr lvl="1"/>
            <a:r>
              <a:rPr lang="en-US" sz="2800" dirty="0" smtClean="0"/>
              <a:t>Anorexia patients also often have low self-evaluations and competitive, high-achieving, and protective families</a:t>
            </a:r>
          </a:p>
        </p:txBody>
      </p:sp>
    </p:spTree>
    <p:extLst>
      <p:ext uri="{BB962C8B-B14F-4D97-AF65-F5344CB8AC3E}">
        <p14:creationId xmlns:p14="http://schemas.microsoft.com/office/powerpoint/2010/main" val="257733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and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105017" cy="424542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Identical twins are more likely to both suffer from an eating disorder if one suffers than fraternal twins</a:t>
            </a:r>
          </a:p>
          <a:p>
            <a:r>
              <a:rPr lang="en-US" sz="3000" dirty="0" smtClean="0"/>
              <a:t>Evolutionarily Advantageous?  Those who are active in their starvation may go out and look for food.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2072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42503"/>
            <a:ext cx="8534400" cy="1507067"/>
          </a:xfrm>
        </p:spPr>
        <p:txBody>
          <a:bodyPr/>
          <a:lstStyle/>
          <a:p>
            <a:r>
              <a:rPr lang="en-US" dirty="0" smtClean="0"/>
              <a:t>Culture and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11039702" cy="435670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Different cultures view women and weight differently</a:t>
            </a:r>
          </a:p>
          <a:p>
            <a:pPr lvl="1"/>
            <a:r>
              <a:rPr lang="en-US" sz="2800" dirty="0" smtClean="0"/>
              <a:t>India: female’s consider themselves close to ideal</a:t>
            </a:r>
          </a:p>
          <a:p>
            <a:pPr lvl="1"/>
            <a:r>
              <a:rPr lang="en-US" sz="2800" dirty="0" smtClean="0"/>
              <a:t>Africa: larger size is a sign of wealth and health</a:t>
            </a:r>
          </a:p>
          <a:p>
            <a:pPr lvl="1"/>
            <a:r>
              <a:rPr lang="en-US" sz="2800" dirty="0" smtClean="0"/>
              <a:t>West: increase in eating disorders (50% of US women report dissatisfaction with appearance)</a:t>
            </a:r>
          </a:p>
          <a:p>
            <a:r>
              <a:rPr lang="en-US" sz="3000" dirty="0" smtClean="0"/>
              <a:t>Men are more likely to be overweight, women are more likely to perceive themselves as overweight</a:t>
            </a:r>
          </a:p>
          <a:p>
            <a:pPr lvl="1"/>
            <a:r>
              <a:rPr lang="en-US" sz="2800" dirty="0" smtClean="0"/>
              <a:t>Women would rather have a perfect body than have a mate with a perfect body (the inverse is true for men)</a:t>
            </a:r>
          </a:p>
          <a:p>
            <a:r>
              <a:rPr lang="en-US" sz="3000" dirty="0" smtClean="0"/>
              <a:t>Media influence</a:t>
            </a:r>
          </a:p>
          <a:p>
            <a:r>
              <a:rPr lang="en-US" sz="3000" dirty="0" smtClean="0"/>
              <a:t>Market influence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68912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Psychology of Motivation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35" y="1078820"/>
            <a:ext cx="6152165" cy="49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269996"/>
            <a:ext cx="8534400" cy="1507067"/>
          </a:xfrm>
        </p:spPr>
        <p:txBody>
          <a:bodyPr/>
          <a:lstStyle/>
          <a:p>
            <a:r>
              <a:rPr lang="en-US" dirty="0" smtClean="0"/>
              <a:t>Physiology of Sex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685800"/>
            <a:ext cx="11195239" cy="4847095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Sexual Response Cycle (Masters and Johnson)—applies to both genders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Excitement phase</a:t>
            </a:r>
          </a:p>
          <a:p>
            <a:pPr lvl="2"/>
            <a:r>
              <a:rPr lang="en-US" sz="2600" dirty="0" smtClean="0"/>
              <a:t>Blood flows to genitals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Plateau phase (conception can occur as early as this stage)</a:t>
            </a:r>
          </a:p>
          <a:p>
            <a:pPr lvl="2"/>
            <a:r>
              <a:rPr lang="en-US" sz="2600" dirty="0" smtClean="0"/>
              <a:t>Breathing, pulse, blood pressure rises</a:t>
            </a:r>
          </a:p>
          <a:p>
            <a:pPr lvl="2"/>
            <a:r>
              <a:rPr lang="en-US" sz="2600" dirty="0" smtClean="0"/>
              <a:t>Blood continues flowing to genitals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Orgasm phase</a:t>
            </a:r>
          </a:p>
          <a:p>
            <a:pPr lvl="2"/>
            <a:r>
              <a:rPr lang="en-US" sz="2600" dirty="0" smtClean="0"/>
              <a:t>All over muscle contractions (female genital contractions help to retain sperm)</a:t>
            </a:r>
          </a:p>
          <a:p>
            <a:pPr lvl="2"/>
            <a:r>
              <a:rPr lang="en-US" sz="2600" dirty="0" smtClean="0"/>
              <a:t>Breathing, pulse, blood pressure reaches a maximum rate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Resolution phase</a:t>
            </a:r>
          </a:p>
          <a:p>
            <a:pPr lvl="2"/>
            <a:r>
              <a:rPr lang="en-US" sz="2600" dirty="0" smtClean="0"/>
              <a:t>Refractory period: time required before capable of the next orgasm</a:t>
            </a:r>
          </a:p>
        </p:txBody>
      </p:sp>
    </p:spTree>
    <p:extLst>
      <p:ext uri="{BB962C8B-B14F-4D97-AF65-F5344CB8AC3E}">
        <p14:creationId xmlns:p14="http://schemas.microsoft.com/office/powerpoint/2010/main" val="152141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en-US" dirty="0" smtClean="0"/>
              <a:t>Sexual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528812" cy="421941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Male: premature ejaculation and erectile dysfunction (inability to have or maintain an erection)</a:t>
            </a:r>
          </a:p>
          <a:p>
            <a:r>
              <a:rPr lang="en-US" sz="3000" dirty="0" smtClean="0"/>
              <a:t>Women: orgasmic disorder (infrequently or never able to experience orgasm)</a:t>
            </a:r>
          </a:p>
          <a:p>
            <a:pPr lvl="1"/>
            <a:r>
              <a:rPr lang="en-US" sz="2800" dirty="0" smtClean="0"/>
              <a:t>Cause usually relates to the emotional relationship</a:t>
            </a:r>
          </a:p>
          <a:p>
            <a:pPr marL="285750" lvl="1"/>
            <a:r>
              <a:rPr lang="en-US" sz="3000" dirty="0"/>
              <a:t>Behavior therapy </a:t>
            </a:r>
            <a:r>
              <a:rPr lang="en-US" sz="3000" dirty="0" smtClean="0"/>
              <a:t>(or in the case of erectile dysfunction, medicine) helps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2114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42481"/>
            <a:ext cx="8534400" cy="1507067"/>
          </a:xfrm>
        </p:spPr>
        <p:txBody>
          <a:bodyPr/>
          <a:lstStyle/>
          <a:p>
            <a:r>
              <a:rPr lang="en-US" dirty="0" smtClean="0"/>
              <a:t>Hormones and Sexual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528812" cy="4056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Effects: direct sexual behavior and produce sex characteristics</a:t>
            </a:r>
          </a:p>
          <a:p>
            <a:r>
              <a:rPr lang="en-US" sz="3000" dirty="0" smtClean="0"/>
              <a:t>Main Female Sex Hormone: estrogen</a:t>
            </a:r>
          </a:p>
          <a:p>
            <a:r>
              <a:rPr lang="en-US" sz="3000" dirty="0" smtClean="0"/>
              <a:t>Main Male Sex Hormone: testosterone</a:t>
            </a:r>
          </a:p>
          <a:p>
            <a:r>
              <a:rPr lang="en-US" sz="3000" dirty="0" smtClean="0"/>
              <a:t>As a general rule more sex hormones, more sex drive (thus why individuals become more interested in the opposite sex during/after puberty)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6309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62" y="1034511"/>
            <a:ext cx="8534400" cy="361526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Estrogen peaks at ovulation</a:t>
            </a:r>
          </a:p>
          <a:p>
            <a:r>
              <a:rPr lang="en-US" sz="3000" dirty="0" smtClean="0"/>
              <a:t>Receptiveness increases as estrogen peaks</a:t>
            </a:r>
          </a:p>
          <a:p>
            <a:pPr lvl="1"/>
            <a:r>
              <a:rPr lang="en-US" sz="2800" dirty="0" smtClean="0"/>
              <a:t>For humans this is slight and only measurable for those with mates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3622439"/>
            <a:ext cx="4354286" cy="31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6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en-US" dirty="0" smtClean="0"/>
              <a:t>testosterone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74388" cy="4665133"/>
          </a:xfrm>
        </p:spPr>
        <p:txBody>
          <a:bodyPr>
            <a:normAutofit/>
          </a:bodyPr>
          <a:lstStyle/>
          <a:p>
            <a:r>
              <a:rPr lang="en-US" sz="3000" dirty="0"/>
              <a:t>Human women are more sensitive to testosterone than other animals</a:t>
            </a:r>
          </a:p>
          <a:p>
            <a:pPr lvl="1"/>
            <a:r>
              <a:rPr lang="en-US" sz="2800" dirty="0"/>
              <a:t>If female testosterone levels drop, sexual desire drops</a:t>
            </a:r>
          </a:p>
          <a:p>
            <a:r>
              <a:rPr lang="en-US" sz="3000" dirty="0" smtClean="0"/>
              <a:t>Male short term fluctuations in testosterone levels don’t affect sex drive</a:t>
            </a:r>
          </a:p>
          <a:p>
            <a:r>
              <a:rPr lang="en-US" sz="3000" dirty="0" smtClean="0"/>
              <a:t>Long term reduction in testosterone does affect sexual drive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170" y="4684800"/>
            <a:ext cx="3025435" cy="2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69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and </a:t>
            </a:r>
            <a:r>
              <a:rPr lang="en-US" dirty="0" err="1" smtClean="0"/>
              <a:t>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Psychology plays a bigger role in human sex drive than does biology</a:t>
            </a:r>
          </a:p>
          <a:p>
            <a:r>
              <a:rPr lang="en-US" sz="3000" dirty="0" smtClean="0"/>
              <a:t>Three factors of motivation for sexual activity:</a:t>
            </a:r>
          </a:p>
          <a:p>
            <a:pPr lvl="1"/>
            <a:r>
              <a:rPr lang="en-US" sz="2800" dirty="0" smtClean="0"/>
              <a:t>External Stimuli</a:t>
            </a:r>
          </a:p>
          <a:p>
            <a:pPr lvl="1"/>
            <a:r>
              <a:rPr lang="en-US" sz="2800" dirty="0" smtClean="0"/>
              <a:t>Imagined Stimuli</a:t>
            </a:r>
          </a:p>
          <a:p>
            <a:pPr lvl="1"/>
            <a:r>
              <a:rPr lang="en-US" sz="2800" dirty="0" smtClean="0"/>
              <a:t>Culture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109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4211" y="5075349"/>
            <a:ext cx="8534400" cy="1498600"/>
          </a:xfrm>
        </p:spPr>
        <p:txBody>
          <a:bodyPr/>
          <a:lstStyle/>
          <a:p>
            <a:r>
              <a:rPr lang="en-US" dirty="0" smtClean="0"/>
              <a:t>Theories of Motivation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2" y="911610"/>
            <a:ext cx="5064885" cy="33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9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89608"/>
            <a:ext cx="8534400" cy="1507067"/>
          </a:xfrm>
        </p:spPr>
        <p:txBody>
          <a:bodyPr/>
          <a:lstStyle/>
          <a:p>
            <a:r>
              <a:rPr lang="en-US" dirty="0" smtClean="0"/>
              <a:t>External Stimuli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32532" cy="4478628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Men become aroused when seeing, hearing, or reading erotic material. </a:t>
            </a:r>
          </a:p>
          <a:p>
            <a:pPr lvl="1"/>
            <a:r>
              <a:rPr lang="en-US" sz="2800" dirty="0" smtClean="0"/>
              <a:t>Women who report do too!</a:t>
            </a:r>
          </a:p>
          <a:p>
            <a:pPr lvl="1"/>
            <a:r>
              <a:rPr lang="en-US" sz="2800" dirty="0" smtClean="0"/>
              <a:t>Male fMRI scans show more active amygdala</a:t>
            </a:r>
          </a:p>
          <a:p>
            <a:r>
              <a:rPr lang="en-US" sz="3000" dirty="0" smtClean="0"/>
              <a:t>With increased exposure to stimulus response lessons (stimulus habituates)</a:t>
            </a:r>
          </a:p>
          <a:p>
            <a:pPr lvl="1"/>
            <a:r>
              <a:rPr lang="en-US" sz="2800" dirty="0" smtClean="0"/>
              <a:t>Think of movies: what was rated R for sex/nudity in the 40s versus today!</a:t>
            </a:r>
          </a:p>
          <a:p>
            <a:r>
              <a:rPr lang="en-US" sz="3000" dirty="0" smtClean="0"/>
              <a:t>Viewing media with sexual themes or women has been shown to lead to decreased male satisfaction with their own partners</a:t>
            </a:r>
          </a:p>
          <a:p>
            <a:pPr lvl="1"/>
            <a:r>
              <a:rPr lang="en-US" sz="2800" dirty="0" smtClean="0"/>
              <a:t>Unfulfilled expectations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7393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Imagined Stimuli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Patients with spinal cord injuries resulting in no genital sensation still experience sexual desire</a:t>
            </a:r>
          </a:p>
          <a:p>
            <a:r>
              <a:rPr lang="en-US" sz="3000" dirty="0" smtClean="0"/>
              <a:t>In most men and ~40% of women dreams include sexual imagery leading to orgasm</a:t>
            </a:r>
          </a:p>
          <a:p>
            <a:r>
              <a:rPr lang="en-US" sz="3000" dirty="0" smtClean="0"/>
              <a:t>Memories and fantasies can cause arousal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11405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86577"/>
            <a:ext cx="8534400" cy="1507067"/>
          </a:xfrm>
        </p:spPr>
        <p:txBody>
          <a:bodyPr/>
          <a:lstStyle/>
          <a:p>
            <a:r>
              <a:rPr lang="en-US" dirty="0" smtClean="0"/>
              <a:t>Adolescents and Sexuality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606008" cy="429832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Social and </a:t>
            </a:r>
            <a:r>
              <a:rPr lang="en-US" sz="3000" dirty="0"/>
              <a:t>c</a:t>
            </a:r>
            <a:r>
              <a:rPr lang="en-US" sz="3000" dirty="0" smtClean="0"/>
              <a:t>ultural factors</a:t>
            </a:r>
          </a:p>
          <a:p>
            <a:pPr lvl="1"/>
            <a:r>
              <a:rPr lang="en-US" sz="2800" dirty="0" smtClean="0"/>
              <a:t>Pre 1900 only 3% of individuals had premarital sex by age 18</a:t>
            </a:r>
          </a:p>
          <a:p>
            <a:pPr lvl="1"/>
            <a:r>
              <a:rPr lang="en-US" sz="2800" dirty="0" smtClean="0"/>
              <a:t>Between 40-50% of teens report having sexual intercourse in Canada/US</a:t>
            </a:r>
          </a:p>
          <a:p>
            <a:pPr lvl="1"/>
            <a:r>
              <a:rPr lang="en-US" sz="2800" dirty="0" smtClean="0"/>
              <a:t>Rates are higher in western Europe, and lower in Arab and Asian countries</a:t>
            </a:r>
          </a:p>
          <a:p>
            <a:pPr marL="285750" lvl="1"/>
            <a:r>
              <a:rPr lang="en-US" sz="3000" dirty="0"/>
              <a:t>Teen </a:t>
            </a:r>
            <a:r>
              <a:rPr lang="en-US" sz="3000" dirty="0" smtClean="0"/>
              <a:t>sexual activity is </a:t>
            </a:r>
            <a:r>
              <a:rPr lang="en-US" sz="3000" dirty="0"/>
              <a:t>on the </a:t>
            </a:r>
            <a:r>
              <a:rPr lang="en-US" sz="3000" dirty="0" smtClean="0"/>
              <a:t>decline since 1991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37181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70" y="5066881"/>
            <a:ext cx="8534400" cy="1507067"/>
          </a:xfrm>
        </p:spPr>
        <p:txBody>
          <a:bodyPr/>
          <a:lstStyle/>
          <a:p>
            <a:r>
              <a:rPr lang="en-US" dirty="0" smtClean="0"/>
              <a:t>Psychological and social Risk factors for teen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437882"/>
            <a:ext cx="11204619" cy="4468969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Ignorance: lack of information about protection and overestimation of peer sexual activity</a:t>
            </a:r>
          </a:p>
          <a:p>
            <a:r>
              <a:rPr lang="en-US" sz="3000" dirty="0" smtClean="0"/>
              <a:t>Guilt/Shame: reduce sexual activity, but also use of contraceptives</a:t>
            </a:r>
          </a:p>
          <a:p>
            <a:r>
              <a:rPr lang="en-US" sz="3000" dirty="0" smtClean="0"/>
              <a:t>Lack of communication regarding birth control</a:t>
            </a:r>
          </a:p>
          <a:p>
            <a:r>
              <a:rPr lang="en-US" sz="3000" dirty="0" smtClean="0"/>
              <a:t>Alcohol: Positive correlation between teens who use alcohol and teens who engage in sexual activity.  Alcohol lessons judgment, inhibition, and self-awareness.</a:t>
            </a:r>
          </a:p>
          <a:p>
            <a:r>
              <a:rPr lang="en-US" sz="3000" dirty="0" smtClean="0"/>
              <a:t>Media Norms</a:t>
            </a:r>
          </a:p>
        </p:txBody>
      </p:sp>
    </p:spTree>
    <p:extLst>
      <p:ext uri="{BB962C8B-B14F-4D97-AF65-F5344CB8AC3E}">
        <p14:creationId xmlns:p14="http://schemas.microsoft.com/office/powerpoint/2010/main" val="2029999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psychological restraints to teen sexual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High intelligence</a:t>
            </a:r>
          </a:p>
          <a:p>
            <a:r>
              <a:rPr lang="en-US" sz="3000" dirty="0" smtClean="0"/>
              <a:t>Religiosity</a:t>
            </a:r>
          </a:p>
          <a:p>
            <a:r>
              <a:rPr lang="en-US" sz="3000" dirty="0" smtClean="0"/>
              <a:t>Father presence</a:t>
            </a:r>
          </a:p>
          <a:p>
            <a:r>
              <a:rPr lang="en-US" sz="3000" dirty="0" smtClean="0"/>
              <a:t>Participation in service learning programs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90143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352982" cy="431120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Homosexual orientation: sexual attraction toward members of our own sex</a:t>
            </a:r>
          </a:p>
          <a:p>
            <a:r>
              <a:rPr lang="en-US" sz="3000" dirty="0" smtClean="0"/>
              <a:t>Heterosexual orientation: sexual attraction toward members of the opposite sex</a:t>
            </a:r>
          </a:p>
          <a:p>
            <a:r>
              <a:rPr lang="en-US" sz="3000" dirty="0" smtClean="0"/>
              <a:t>Behavior does not equal orientation</a:t>
            </a:r>
          </a:p>
          <a:p>
            <a:r>
              <a:rPr lang="en-US" sz="3000" dirty="0" smtClean="0"/>
              <a:t>Can social factors and social psychology affect research in this field?  How?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08507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195670"/>
            <a:ext cx="8534400" cy="1507067"/>
          </a:xfrm>
        </p:spPr>
        <p:txBody>
          <a:bodyPr/>
          <a:lstStyle/>
          <a:p>
            <a:r>
              <a:rPr lang="en-US" dirty="0" smtClean="0"/>
              <a:t>Psychological studies on sexual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074199" cy="40922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“Most psychologists view sexual orientation as neither willfully chosen nor willfully changed”</a:t>
            </a:r>
            <a:endParaRPr lang="en-US" sz="2800" dirty="0" smtClean="0"/>
          </a:p>
          <a:p>
            <a:r>
              <a:rPr lang="en-US" sz="3000" dirty="0" smtClean="0"/>
              <a:t>Erotic Plasticity: Adult women’s sexual drive and interests are more flexible and varying than that of male counterparts</a:t>
            </a:r>
          </a:p>
          <a:p>
            <a:r>
              <a:rPr lang="en-US" sz="3000" dirty="0" smtClean="0"/>
              <a:t>Homosexuality was removed from the American Psychiatric Association's list of mental illness in 1973 and the WHO did so in 1993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03158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Sexual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42380" cy="424680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Psychological factors do not seem to be a cause</a:t>
            </a:r>
          </a:p>
          <a:p>
            <a:pPr lvl="1"/>
            <a:r>
              <a:rPr lang="en-US" sz="2800" dirty="0" smtClean="0"/>
              <a:t>Parental relationships, childhood sexual experiences, peer relationships, dating,</a:t>
            </a:r>
          </a:p>
          <a:p>
            <a:r>
              <a:rPr lang="en-US" sz="3000" dirty="0" smtClean="0"/>
              <a:t>Fraternal birth-order effect: there is a correlation between having older male siblings and male homosexuality.  </a:t>
            </a:r>
            <a:r>
              <a:rPr lang="en-US" sz="3000" b="1" dirty="0" smtClean="0"/>
              <a:t>But </a:t>
            </a:r>
            <a:r>
              <a:rPr lang="en-US" sz="3000" dirty="0" smtClean="0"/>
              <a:t>researches have no explanation as to why</a:t>
            </a:r>
          </a:p>
        </p:txBody>
      </p:sp>
    </p:spTree>
    <p:extLst>
      <p:ext uri="{BB962C8B-B14F-4D97-AF65-F5344CB8AC3E}">
        <p14:creationId xmlns:p14="http://schemas.microsoft.com/office/powerpoint/2010/main" val="1980255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behavior in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58" y="1323027"/>
            <a:ext cx="4347410" cy="509381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Several hundred species exhibit same sex behavior</a:t>
            </a:r>
          </a:p>
          <a:p>
            <a:pPr lvl="1"/>
            <a:r>
              <a:rPr lang="en-US" sz="2800" dirty="0" smtClean="0"/>
              <a:t>Penguins, grizzlies, gorillas, monkeys, flamingos, sheep and owls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69" y="655274"/>
            <a:ext cx="6540046" cy="38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7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 and Sexual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657556" cy="412683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Hypothalamus cell clusters are </a:t>
            </a:r>
            <a:r>
              <a:rPr lang="en-US" sz="3000" dirty="0" smtClean="0"/>
              <a:t>larger in heterosexual men than in women and homosexual men</a:t>
            </a:r>
          </a:p>
          <a:p>
            <a:r>
              <a:rPr lang="en-US" sz="3000" dirty="0" smtClean="0"/>
              <a:t>Hypothalamus lights up in women in response to male sweat, and in homosexual in response to male sweat</a:t>
            </a:r>
          </a:p>
          <a:p>
            <a:r>
              <a:rPr lang="en-US" sz="3000" dirty="0" smtClean="0"/>
              <a:t>Anterior commissure is 1/3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larger in homosexual men!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6501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48651"/>
            <a:ext cx="8534400" cy="1507067"/>
          </a:xfrm>
        </p:spPr>
        <p:txBody>
          <a:bodyPr/>
          <a:lstStyle/>
          <a:p>
            <a:r>
              <a:rPr lang="en-US" dirty="0" smtClean="0"/>
              <a:t>Instinct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65020" cy="44051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Instincts are the same across a species and are innate</a:t>
            </a:r>
          </a:p>
          <a:p>
            <a:r>
              <a:rPr lang="en-US" sz="3000" dirty="0" smtClean="0"/>
              <a:t>Human example: infant rooting and sucking</a:t>
            </a:r>
          </a:p>
          <a:p>
            <a:pPr lvl="1"/>
            <a:r>
              <a:rPr lang="en-US" sz="2800" dirty="0" smtClean="0"/>
              <a:t>Human behavior much more driven by wants and needs</a:t>
            </a:r>
          </a:p>
          <a:p>
            <a:r>
              <a:rPr lang="en-US" sz="3000" dirty="0" smtClean="0"/>
              <a:t>Instinct doesn’t explain behavior, but there is a biological connection to human behavior.</a:t>
            </a:r>
          </a:p>
          <a:p>
            <a:pPr lvl="1"/>
            <a:r>
              <a:rPr lang="en-US" sz="2800" dirty="0" smtClean="0"/>
              <a:t>Predisposition!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2" y="4052662"/>
            <a:ext cx="2078866" cy="27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7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58063"/>
            <a:ext cx="11219030" cy="1203157"/>
          </a:xfrm>
        </p:spPr>
        <p:txBody>
          <a:bodyPr/>
          <a:lstStyle/>
          <a:p>
            <a:r>
              <a:rPr lang="en-US" dirty="0" smtClean="0"/>
              <a:t>Genes, hormones, and homosexuality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3" y="304800"/>
            <a:ext cx="11325726" cy="522972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Fruit flies have been genetically manipulated to change sexual orientation</a:t>
            </a:r>
          </a:p>
          <a:p>
            <a:r>
              <a:rPr lang="en-US" sz="3000" dirty="0" smtClean="0"/>
              <a:t>Male twin studies: if an identical twin is homosexual there is an increased chance that the twin is as well (but not always true!)</a:t>
            </a:r>
          </a:p>
          <a:p>
            <a:r>
              <a:rPr lang="en-US" sz="3000" dirty="0" smtClean="0"/>
              <a:t>Critical period during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and 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trimesters: exposure to certain hormones may affect sexual orientation</a:t>
            </a:r>
          </a:p>
          <a:p>
            <a:r>
              <a:rPr lang="en-US" sz="3000" dirty="0" smtClean="0"/>
              <a:t>Several other examples cited on page 492</a:t>
            </a:r>
          </a:p>
          <a:p>
            <a:r>
              <a:rPr lang="en-US" sz="3000" dirty="0" smtClean="0"/>
              <a:t>Moral of the story: nature over nurture in this situation.</a:t>
            </a:r>
          </a:p>
        </p:txBody>
      </p:sp>
    </p:spTree>
    <p:extLst>
      <p:ext uri="{BB962C8B-B14F-4D97-AF65-F5344CB8AC3E}">
        <p14:creationId xmlns:p14="http://schemas.microsoft.com/office/powerpoint/2010/main" val="2897330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to belong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Humans are social animals</a:t>
            </a:r>
          </a:p>
          <a:p>
            <a:pPr lvl="1"/>
            <a:r>
              <a:rPr lang="en-US" sz="2800" dirty="0" smtClean="0"/>
              <a:t>Aristotle, in </a:t>
            </a:r>
            <a:r>
              <a:rPr lang="en-US" sz="2800" i="1" dirty="0" err="1" smtClean="0"/>
              <a:t>Nichomachean</a:t>
            </a:r>
            <a:r>
              <a:rPr lang="en-US" sz="2800" i="1" dirty="0" smtClean="0"/>
              <a:t> Ethics,</a:t>
            </a:r>
            <a:r>
              <a:rPr lang="en-US" sz="2800" dirty="0" smtClean="0"/>
              <a:t> claims without friendship we wouldn’t have will to survive</a:t>
            </a:r>
          </a:p>
          <a:p>
            <a:r>
              <a:rPr lang="en-US" sz="3000" dirty="0" smtClean="0"/>
              <a:t>But Why?</a:t>
            </a:r>
          </a:p>
        </p:txBody>
      </p:sp>
    </p:spTree>
    <p:extLst>
      <p:ext uri="{BB962C8B-B14F-4D97-AF65-F5344CB8AC3E}">
        <p14:creationId xmlns:p14="http://schemas.microsoft.com/office/powerpoint/2010/main" val="1268078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84" y="5533696"/>
            <a:ext cx="11250285" cy="965199"/>
          </a:xfrm>
        </p:spPr>
        <p:txBody>
          <a:bodyPr/>
          <a:lstStyle/>
          <a:p>
            <a:r>
              <a:rPr lang="en-US" dirty="0" smtClean="0"/>
              <a:t>Reasons behind the need to belong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09903"/>
            <a:ext cx="11177752" cy="4729655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Aiding Survival</a:t>
            </a:r>
          </a:p>
          <a:p>
            <a:pPr lvl="1"/>
            <a:r>
              <a:rPr lang="en-US" sz="2800" dirty="0" smtClean="0"/>
              <a:t>Children stay close to caregivers</a:t>
            </a:r>
          </a:p>
          <a:p>
            <a:pPr lvl="1"/>
            <a:r>
              <a:rPr lang="en-US" sz="2800" dirty="0" smtClean="0"/>
              <a:t>Those who form attachments are more likely to partner to reproduce and stay together until offspring matures</a:t>
            </a:r>
          </a:p>
          <a:p>
            <a:pPr lvl="1"/>
            <a:r>
              <a:rPr lang="en-US" sz="2800" dirty="0" smtClean="0"/>
              <a:t>Cooperation aids hunting and protection (safety in numbers)</a:t>
            </a:r>
          </a:p>
          <a:p>
            <a:r>
              <a:rPr lang="en-US" sz="3000" dirty="0" smtClean="0"/>
              <a:t>Wanting to Belong</a:t>
            </a:r>
          </a:p>
          <a:p>
            <a:pPr lvl="1"/>
            <a:r>
              <a:rPr lang="en-US" sz="2800" dirty="0" smtClean="0"/>
              <a:t>Joy when relationships form and sadness when the fail</a:t>
            </a:r>
          </a:p>
          <a:p>
            <a:pPr lvl="1"/>
            <a:r>
              <a:rPr lang="en-US" sz="2800" dirty="0" smtClean="0"/>
              <a:t>Relationships are key indicators of happiness and self-esteem</a:t>
            </a:r>
          </a:p>
        </p:txBody>
      </p:sp>
    </p:spTree>
    <p:extLst>
      <p:ext uri="{BB962C8B-B14F-4D97-AF65-F5344CB8AC3E}">
        <p14:creationId xmlns:p14="http://schemas.microsoft.com/office/powerpoint/2010/main" val="788548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50" y="5181015"/>
            <a:ext cx="10477774" cy="1345909"/>
          </a:xfrm>
        </p:spPr>
        <p:txBody>
          <a:bodyPr/>
          <a:lstStyle/>
          <a:p>
            <a:r>
              <a:rPr lang="en-US" dirty="0" smtClean="0"/>
              <a:t>Reasons Behind the Need to Belong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50" y="479737"/>
            <a:ext cx="11177230" cy="5470301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Social Acceptance</a:t>
            </a:r>
          </a:p>
          <a:p>
            <a:pPr lvl="1"/>
            <a:r>
              <a:rPr lang="en-US" sz="2800" dirty="0" smtClean="0"/>
              <a:t>Self-esteem is gauged by how valued and accepted we feel</a:t>
            </a:r>
          </a:p>
          <a:p>
            <a:pPr lvl="1"/>
            <a:r>
              <a:rPr lang="en-US" sz="2800" dirty="0" smtClean="0"/>
              <a:t>To avoid rejection, we conform</a:t>
            </a:r>
          </a:p>
          <a:p>
            <a:r>
              <a:rPr lang="en-US" sz="3000" dirty="0" smtClean="0"/>
              <a:t>Maintaining Relationships</a:t>
            </a:r>
          </a:p>
          <a:p>
            <a:pPr lvl="1"/>
            <a:r>
              <a:rPr lang="en-US" sz="2800" dirty="0" smtClean="0"/>
              <a:t>Fear of being alone</a:t>
            </a:r>
          </a:p>
          <a:p>
            <a:pPr lvl="1"/>
            <a:r>
              <a:rPr lang="en-US" sz="2800" dirty="0" smtClean="0"/>
              <a:t>Ending even unhealthy relationships is often painful</a:t>
            </a:r>
          </a:p>
          <a:p>
            <a:r>
              <a:rPr lang="en-US" sz="3000" dirty="0" smtClean="0"/>
              <a:t>Avoiding </a:t>
            </a:r>
            <a:r>
              <a:rPr lang="en-US" sz="3000" dirty="0" smtClean="0"/>
              <a:t>Ostracism</a:t>
            </a:r>
          </a:p>
          <a:p>
            <a:pPr lvl="1"/>
            <a:r>
              <a:rPr lang="en-US" sz="2800" dirty="0" smtClean="0"/>
              <a:t>Ostracism in the animal kingdom serves as punishment</a:t>
            </a:r>
          </a:p>
          <a:p>
            <a:pPr lvl="1"/>
            <a:r>
              <a:rPr lang="en-US" sz="2800" dirty="0" smtClean="0"/>
              <a:t>Causes real pain </a:t>
            </a:r>
            <a:r>
              <a:rPr lang="en-US" sz="2800" dirty="0" smtClean="0"/>
              <a:t>(measured by activity in the anterior cingulate cortex)</a:t>
            </a:r>
            <a:endParaRPr lang="en-US" sz="2800" dirty="0" smtClean="0"/>
          </a:p>
          <a:p>
            <a:r>
              <a:rPr lang="en-US" sz="3000" dirty="0" smtClean="0"/>
              <a:t>Health</a:t>
            </a:r>
          </a:p>
          <a:p>
            <a:pPr lvl="1"/>
            <a:r>
              <a:rPr lang="en-US" sz="2800" dirty="0" smtClean="0"/>
              <a:t>Friendships and close relationships are correlated with physical and psychological health</a:t>
            </a:r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061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in the Workplace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Psychology of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50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on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685800"/>
            <a:ext cx="10005253" cy="445287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Job</a:t>
            </a:r>
          </a:p>
          <a:p>
            <a:pPr lvl="1"/>
            <a:r>
              <a:rPr lang="en-US" sz="2800" dirty="0" smtClean="0"/>
              <a:t>Necessary way to make money, not a fulfilling activity</a:t>
            </a:r>
          </a:p>
          <a:p>
            <a:r>
              <a:rPr lang="en-US" sz="3000" dirty="0" smtClean="0"/>
              <a:t>Career</a:t>
            </a:r>
          </a:p>
          <a:p>
            <a:pPr lvl="1"/>
            <a:r>
              <a:rPr lang="en-US" sz="2800" dirty="0" smtClean="0"/>
              <a:t>Opportunity to advance from one position to a better one</a:t>
            </a:r>
          </a:p>
          <a:p>
            <a:r>
              <a:rPr lang="en-US" sz="3000" dirty="0" smtClean="0"/>
              <a:t>Calling</a:t>
            </a:r>
          </a:p>
          <a:p>
            <a:pPr lvl="1"/>
            <a:r>
              <a:rPr lang="en-US" sz="2800" dirty="0" smtClean="0"/>
              <a:t>Fulfilling and socially useful activity</a:t>
            </a:r>
          </a:p>
          <a:p>
            <a:pPr lvl="1"/>
            <a:r>
              <a:rPr lang="en-US" sz="2800" dirty="0" smtClean="0"/>
              <a:t>Individuals with this view point have higher satisfaction with work and life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8708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872065"/>
            <a:ext cx="8534400" cy="361526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Coined by </a:t>
            </a:r>
            <a:r>
              <a:rPr lang="en-US" sz="3000" dirty="0" err="1" smtClean="0"/>
              <a:t>Mihaly</a:t>
            </a:r>
            <a:r>
              <a:rPr lang="en-US" sz="3000" dirty="0" smtClean="0"/>
              <a:t> </a:t>
            </a:r>
            <a:r>
              <a:rPr lang="en-US" sz="3000" dirty="0" err="1" smtClean="0"/>
              <a:t>Csikszentmihalyi</a:t>
            </a:r>
            <a:endParaRPr lang="en-US" sz="3000" dirty="0" smtClean="0"/>
          </a:p>
          <a:p>
            <a:r>
              <a:rPr lang="en-US" sz="3000" dirty="0" smtClean="0"/>
              <a:t>Optimal balance between stress, apathy, and boredom</a:t>
            </a:r>
          </a:p>
          <a:p>
            <a:r>
              <a:rPr lang="en-US" sz="3000" dirty="0" smtClean="0"/>
              <a:t>Correlates with high degrees of internal motivation, productivity, and success</a:t>
            </a:r>
          </a:p>
          <a:p>
            <a:r>
              <a:rPr lang="en-US" sz="3000" dirty="0" smtClean="0"/>
              <a:t>“Time flies when you are having fun”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35481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49" y="105547"/>
            <a:ext cx="6844828" cy="6662300"/>
          </a:xfrm>
        </p:spPr>
      </p:pic>
      <p:sp>
        <p:nvSpPr>
          <p:cNvPr id="5" name="Down Arrow 4"/>
          <p:cNvSpPr/>
          <p:nvPr/>
        </p:nvSpPr>
        <p:spPr>
          <a:xfrm rot="5400000">
            <a:off x="9800822" y="566673"/>
            <a:ext cx="489397" cy="2071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4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46165" cy="1507067"/>
          </a:xfrm>
        </p:spPr>
        <p:txBody>
          <a:bodyPr/>
          <a:lstStyle/>
          <a:p>
            <a:r>
              <a:rPr lang="en-US" dirty="0" smtClean="0"/>
              <a:t>Industrial/Organizational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8910549" cy="389907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Application of psychology to the workplace</a:t>
            </a:r>
          </a:p>
          <a:p>
            <a:r>
              <a:rPr lang="en-US" sz="3000" dirty="0" smtClean="0"/>
              <a:t>Subsets</a:t>
            </a:r>
          </a:p>
          <a:p>
            <a:pPr lvl="1"/>
            <a:r>
              <a:rPr lang="en-US" sz="2800" dirty="0" smtClean="0"/>
              <a:t>Human factors psychology: designing machines and environments to fit human abilities</a:t>
            </a:r>
          </a:p>
          <a:p>
            <a:pPr lvl="1"/>
            <a:r>
              <a:rPr lang="en-US" sz="2800" dirty="0" smtClean="0"/>
              <a:t>Personnel psychology: hiring</a:t>
            </a:r>
          </a:p>
          <a:p>
            <a:pPr lvl="1"/>
            <a:r>
              <a:rPr lang="en-US" sz="2800" dirty="0" smtClean="0"/>
              <a:t>Organizational psychology: management</a:t>
            </a:r>
          </a:p>
        </p:txBody>
      </p:sp>
    </p:spTree>
    <p:extLst>
      <p:ext uri="{BB962C8B-B14F-4D97-AF65-F5344CB8AC3E}">
        <p14:creationId xmlns:p14="http://schemas.microsoft.com/office/powerpoint/2010/main" val="4011135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3" y="5383368"/>
            <a:ext cx="10365861" cy="1474631"/>
          </a:xfrm>
        </p:spPr>
        <p:txBody>
          <a:bodyPr/>
          <a:lstStyle/>
          <a:p>
            <a:r>
              <a:rPr lang="en-US" dirty="0" smtClean="0"/>
              <a:t>Personnel Psychology: 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42380" cy="495514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Hiring should match employees with tasks suited to their strengths over experience</a:t>
            </a:r>
          </a:p>
          <a:p>
            <a:r>
              <a:rPr lang="en-US" sz="3000" dirty="0" smtClean="0"/>
              <a:t>Capabilities most indicated by mental-ability</a:t>
            </a:r>
          </a:p>
          <a:p>
            <a:pPr lvl="1"/>
            <a:r>
              <a:rPr lang="en-US" sz="2800" dirty="0" smtClean="0"/>
              <a:t>Aptitude tests and work samples highly useful</a:t>
            </a:r>
          </a:p>
          <a:p>
            <a:r>
              <a:rPr lang="en-US" sz="3000" dirty="0" smtClean="0"/>
              <a:t>Interviewers are often a bad judge: Interviewer illusion</a:t>
            </a:r>
          </a:p>
          <a:p>
            <a:pPr lvl="1"/>
            <a:r>
              <a:rPr lang="en-US" sz="2800" dirty="0" smtClean="0"/>
              <a:t>People act differently in interviews</a:t>
            </a:r>
          </a:p>
          <a:p>
            <a:pPr lvl="1"/>
            <a:r>
              <a:rPr lang="en-US" sz="2800" dirty="0" smtClean="0"/>
              <a:t>Interviewers are people too, they are subject to preconceptions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4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Reduction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42812"/>
            <a:ext cx="8063721" cy="476935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Theory Fundamentals: physiological </a:t>
            </a:r>
            <a:r>
              <a:rPr lang="en-US" sz="3000" dirty="0" err="1" smtClean="0"/>
              <a:t>need</a:t>
            </a:r>
            <a:r>
              <a:rPr lang="en-US" sz="3000" dirty="0" err="1" smtClean="0">
                <a:sym typeface="Wingdings" panose="05000000000000000000" pitchFamily="2" charset="2"/>
              </a:rPr>
              <a:t>psychological</a:t>
            </a:r>
            <a:r>
              <a:rPr lang="en-US" sz="3000" dirty="0" smtClean="0">
                <a:sym typeface="Wingdings" panose="05000000000000000000" pitchFamily="2" charset="2"/>
              </a:rPr>
              <a:t> arousal</a:t>
            </a:r>
          </a:p>
          <a:p>
            <a:r>
              <a:rPr lang="en-US" sz="3000" dirty="0" smtClean="0">
                <a:sym typeface="Wingdings" panose="05000000000000000000" pitchFamily="2" charset="2"/>
              </a:rPr>
              <a:t>Goal: achieve </a:t>
            </a:r>
            <a:r>
              <a:rPr lang="en-US" sz="3000" i="1" dirty="0" smtClean="0">
                <a:sym typeface="Wingdings" panose="05000000000000000000" pitchFamily="2" charset="2"/>
              </a:rPr>
              <a:t>homeostasis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Homeostasis=tendency to move towards a steady state or equilibrium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Homeostasis is regulated through a feedback loop (results influence a system, output influences input)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933" y="1287889"/>
            <a:ext cx="3226842" cy="4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05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640946"/>
            <a:ext cx="8534400" cy="1113306"/>
          </a:xfrm>
        </p:spPr>
        <p:txBody>
          <a:bodyPr/>
          <a:lstStyle/>
          <a:p>
            <a:r>
              <a:rPr lang="en-US" dirty="0" smtClean="0"/>
              <a:t>Interview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244699"/>
            <a:ext cx="11590986" cy="539624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Structured</a:t>
            </a:r>
          </a:p>
          <a:p>
            <a:pPr lvl="1"/>
            <a:r>
              <a:rPr lang="en-US" sz="2800" dirty="0" smtClean="0"/>
              <a:t>Disciplined method of collecting info</a:t>
            </a:r>
          </a:p>
          <a:p>
            <a:pPr lvl="1"/>
            <a:r>
              <a:rPr lang="en-US" sz="2800" dirty="0" smtClean="0"/>
              <a:t>Focus on specific job related skills and past work experiences</a:t>
            </a:r>
          </a:p>
          <a:p>
            <a:pPr lvl="1"/>
            <a:r>
              <a:rPr lang="en-US" sz="2800" dirty="0" smtClean="0"/>
              <a:t>Interviewer rates interviewee</a:t>
            </a:r>
          </a:p>
          <a:p>
            <a:pPr lvl="1"/>
            <a:r>
              <a:rPr lang="en-US" sz="2800" dirty="0" smtClean="0"/>
              <a:t>More accurate</a:t>
            </a:r>
          </a:p>
          <a:p>
            <a:r>
              <a:rPr lang="en-US" sz="3000" dirty="0" smtClean="0"/>
              <a:t>Unstructured</a:t>
            </a:r>
          </a:p>
          <a:p>
            <a:pPr lvl="1"/>
            <a:r>
              <a:rPr lang="en-US" sz="2800" dirty="0" smtClean="0"/>
              <a:t>Casual, get-to-know-you approach</a:t>
            </a:r>
          </a:p>
          <a:p>
            <a:pPr lvl="1"/>
            <a:r>
              <a:rPr lang="en-US" sz="2800" dirty="0" smtClean="0"/>
              <a:t>Open ended-personality oriented questions</a:t>
            </a:r>
          </a:p>
          <a:p>
            <a:pPr lvl="1"/>
            <a:r>
              <a:rPr lang="en-US" sz="2800" dirty="0" smtClean="0"/>
              <a:t>Not as effective, more susceptible to intuition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155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350933"/>
            <a:ext cx="8534400" cy="1507067"/>
          </a:xfrm>
        </p:spPr>
        <p:txBody>
          <a:bodyPr/>
          <a:lstStyle/>
          <a:p>
            <a:r>
              <a:rPr lang="en-US" dirty="0" smtClean="0"/>
              <a:t>Appraising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360608"/>
            <a:ext cx="10818253" cy="4559122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Methods: checklists, graphic rating scales, behavior rating scales</a:t>
            </a:r>
          </a:p>
          <a:p>
            <a:r>
              <a:rPr lang="en-US" sz="3000" dirty="0" smtClean="0"/>
              <a:t>Where does evaluation come from</a:t>
            </a:r>
          </a:p>
          <a:p>
            <a:pPr lvl="1"/>
            <a:r>
              <a:rPr lang="en-US" sz="2800" dirty="0" smtClean="0"/>
              <a:t>Supervisor</a:t>
            </a:r>
          </a:p>
          <a:p>
            <a:pPr lvl="1"/>
            <a:r>
              <a:rPr lang="en-US" sz="2800" dirty="0" smtClean="0"/>
              <a:t>360°-degree feedback: supervisor, peers, subordinates, customer, self</a:t>
            </a:r>
          </a:p>
          <a:p>
            <a:pPr lvl="2"/>
            <a:r>
              <a:rPr lang="en-US" sz="2600" dirty="0" smtClean="0"/>
              <a:t>Better for communication and more complete</a:t>
            </a:r>
          </a:p>
          <a:p>
            <a:r>
              <a:rPr lang="en-US" sz="3000" dirty="0" smtClean="0"/>
              <a:t>Error Sources</a:t>
            </a:r>
          </a:p>
          <a:p>
            <a:pPr lvl="1"/>
            <a:r>
              <a:rPr lang="en-US" sz="2800" dirty="0" smtClean="0"/>
              <a:t>Halo Effect: they are nice thus they are better</a:t>
            </a:r>
          </a:p>
          <a:p>
            <a:pPr lvl="1"/>
            <a:r>
              <a:rPr lang="en-US" sz="2800" dirty="0" smtClean="0"/>
              <a:t>Leniency and Severity Errors: evaluator is too easy or hard</a:t>
            </a:r>
          </a:p>
          <a:p>
            <a:pPr lvl="1"/>
            <a:r>
              <a:rPr lang="en-US" sz="2800" dirty="0" err="1" smtClean="0"/>
              <a:t>Recency</a:t>
            </a:r>
            <a:r>
              <a:rPr lang="en-US" sz="2800" dirty="0" smtClean="0"/>
              <a:t> Errors: evaluator remembers the most recent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3147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High achievement motivation leads to increased achievement</a:t>
            </a:r>
          </a:p>
          <a:p>
            <a:r>
              <a:rPr lang="en-US" sz="3000" dirty="0" smtClean="0"/>
              <a:t>Self discipline and activity level are both indicators of achievement motivation</a:t>
            </a:r>
          </a:p>
          <a:p>
            <a:r>
              <a:rPr lang="en-US" sz="3000" dirty="0" smtClean="0"/>
              <a:t>Grit! (passionate dedication to ambitious long term goals)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17883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Satisfied employees are more productive and happier</a:t>
            </a:r>
          </a:p>
          <a:p>
            <a:r>
              <a:rPr lang="en-US" sz="3000" dirty="0" smtClean="0"/>
              <a:t>Satisfaction indicators</a:t>
            </a:r>
          </a:p>
          <a:p>
            <a:pPr lvl="1"/>
            <a:r>
              <a:rPr lang="en-US" sz="2800" dirty="0" smtClean="0"/>
              <a:t>Well equipped</a:t>
            </a:r>
          </a:p>
          <a:p>
            <a:pPr lvl="1"/>
            <a:r>
              <a:rPr lang="en-US" sz="2800" dirty="0" smtClean="0"/>
              <a:t>Feel fulfilled</a:t>
            </a:r>
          </a:p>
          <a:p>
            <a:pPr lvl="1"/>
            <a:r>
              <a:rPr lang="en-US" sz="2800" dirty="0" smtClean="0"/>
              <a:t>Opportunities to do what they do best</a:t>
            </a:r>
          </a:p>
          <a:p>
            <a:pPr lvl="1"/>
            <a:r>
              <a:rPr lang="en-US" sz="2800" dirty="0" smtClean="0"/>
              <a:t>Part of something important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036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224194" cy="453014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Step One: select the right people</a:t>
            </a:r>
          </a:p>
          <a:p>
            <a:r>
              <a:rPr lang="en-US" sz="3000" dirty="0" smtClean="0"/>
              <a:t>Step Two: adjust work tasks to suit individual talents</a:t>
            </a:r>
          </a:p>
          <a:p>
            <a:pPr lvl="1"/>
            <a:r>
              <a:rPr lang="en-US" sz="2800" dirty="0" smtClean="0"/>
              <a:t>Set challenging SMART goals</a:t>
            </a:r>
          </a:p>
          <a:p>
            <a:r>
              <a:rPr lang="en-US" sz="3000" dirty="0" smtClean="0"/>
              <a:t>Step Three: care about your employees</a:t>
            </a:r>
          </a:p>
          <a:p>
            <a:r>
              <a:rPr lang="en-US" sz="3000" dirty="0" smtClean="0"/>
              <a:t>Step Four: reinforce positive behavior through recognition and reward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8271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03" y="5350933"/>
            <a:ext cx="8534400" cy="1507067"/>
          </a:xfrm>
        </p:spPr>
        <p:txBody>
          <a:bodyPr/>
          <a:lstStyle/>
          <a:p>
            <a:r>
              <a:rPr lang="en-US" dirty="0" smtClean="0"/>
              <a:t>Leadership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812070" cy="4504386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Best leadership is combination leadership: appropriate style based on task</a:t>
            </a:r>
          </a:p>
          <a:p>
            <a:r>
              <a:rPr lang="en-US" sz="3000" dirty="0" smtClean="0"/>
              <a:t>Task Leadership</a:t>
            </a:r>
          </a:p>
          <a:p>
            <a:pPr lvl="1"/>
            <a:r>
              <a:rPr lang="en-US" sz="2800" dirty="0" smtClean="0"/>
              <a:t>Set standards, organize work, goal-oriented</a:t>
            </a:r>
          </a:p>
          <a:p>
            <a:r>
              <a:rPr lang="en-US" sz="3000" dirty="0" smtClean="0"/>
              <a:t>Social Leadership</a:t>
            </a:r>
          </a:p>
          <a:p>
            <a:pPr marL="742950" lvl="2"/>
            <a:r>
              <a:rPr lang="en-US" sz="2600" dirty="0" smtClean="0"/>
              <a:t>Mediate conflicts, team-building, democratic </a:t>
            </a:r>
            <a:r>
              <a:rPr lang="en-US" sz="2800" dirty="0"/>
              <a:t>style</a:t>
            </a:r>
          </a:p>
          <a:p>
            <a:pPr marL="285750" lvl="1"/>
            <a:r>
              <a:rPr lang="en-US" sz="3000" dirty="0" smtClean="0"/>
              <a:t>Transformational Leadership</a:t>
            </a:r>
          </a:p>
          <a:p>
            <a:pPr marL="742950" lvl="2"/>
            <a:r>
              <a:rPr lang="en-US" sz="2800" dirty="0" smtClean="0"/>
              <a:t>Motivate others to identify with and join in the group mission</a:t>
            </a:r>
          </a:p>
          <a:p>
            <a:pPr marL="285750" lvl="1"/>
            <a:r>
              <a:rPr lang="en-US" sz="3000" dirty="0" smtClean="0"/>
              <a:t>Good </a:t>
            </a:r>
            <a:r>
              <a:rPr lang="en-US" sz="3000" dirty="0"/>
              <a:t>Leadership </a:t>
            </a:r>
            <a:r>
              <a:rPr lang="en-US" sz="3000" dirty="0" smtClean="0"/>
              <a:t>Personalities: </a:t>
            </a:r>
            <a:r>
              <a:rPr lang="en-US" sz="2800" dirty="0" smtClean="0"/>
              <a:t>Charisma, communicative, confidence, vision, extroverted</a:t>
            </a:r>
          </a:p>
        </p:txBody>
      </p:sp>
    </p:spTree>
    <p:extLst>
      <p:ext uri="{BB962C8B-B14F-4D97-AF65-F5344CB8AC3E}">
        <p14:creationId xmlns:p14="http://schemas.microsoft.com/office/powerpoint/2010/main" val="214859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Incentives=negative or positive stimuli that lure or repel behaviors</a:t>
            </a:r>
          </a:p>
          <a:p>
            <a:pPr lvl="1"/>
            <a:r>
              <a:rPr lang="en-US" sz="2800" dirty="0"/>
              <a:t>Cupcakes for participating are an </a:t>
            </a:r>
            <a:r>
              <a:rPr lang="en-US" sz="2800" dirty="0" smtClean="0"/>
              <a:t>incentive</a:t>
            </a:r>
          </a:p>
          <a:p>
            <a:r>
              <a:rPr lang="en-US" sz="3000" dirty="0" smtClean="0"/>
              <a:t>Example: </a:t>
            </a:r>
          </a:p>
          <a:p>
            <a:pPr lvl="1"/>
            <a:r>
              <a:rPr lang="en-US" sz="2800" dirty="0" smtClean="0"/>
              <a:t>Food=need, hunger=drive, incentive=tastiness of food, drive reducing behavior=eating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6021605"/>
              </p:ext>
            </p:extLst>
          </p:nvPr>
        </p:nvGraphicFramePr>
        <p:xfrm>
          <a:off x="1581240" y="26514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14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28245"/>
            <a:ext cx="8534400" cy="1507067"/>
          </a:xfrm>
        </p:spPr>
        <p:txBody>
          <a:bodyPr/>
          <a:lstStyle/>
          <a:p>
            <a:r>
              <a:rPr lang="en-US" dirty="0" smtClean="0"/>
              <a:t>Arousal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644644" cy="455590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But what about behaviors not motivated by a </a:t>
            </a:r>
            <a:r>
              <a:rPr lang="en-US" sz="3000" i="1" dirty="0" smtClean="0"/>
              <a:t>need </a:t>
            </a:r>
            <a:r>
              <a:rPr lang="en-US" sz="3000" dirty="0" smtClean="0"/>
              <a:t>or </a:t>
            </a:r>
            <a:r>
              <a:rPr lang="en-US" sz="3000" i="1" dirty="0" smtClean="0"/>
              <a:t>drive</a:t>
            </a:r>
            <a:endParaRPr lang="en-US" sz="3000" dirty="0" smtClean="0"/>
          </a:p>
          <a:p>
            <a:r>
              <a:rPr lang="en-US" sz="3000" dirty="0" smtClean="0"/>
              <a:t>Individuals have unique optimal levels of arousal</a:t>
            </a:r>
          </a:p>
          <a:p>
            <a:pPr lvl="1"/>
            <a:r>
              <a:rPr lang="en-US" sz="2800" dirty="0" smtClean="0"/>
              <a:t>Humans desire stimulation in order to maintain those levels</a:t>
            </a:r>
          </a:p>
          <a:p>
            <a:r>
              <a:rPr lang="en-US" sz="3000" dirty="0"/>
              <a:t>Drives much exploratory, creative, and adventure seeking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206" y="4058812"/>
            <a:ext cx="2781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54" y="5569158"/>
            <a:ext cx="8534400" cy="1507067"/>
          </a:xfrm>
        </p:spPr>
        <p:txBody>
          <a:bodyPr/>
          <a:lstStyle/>
          <a:p>
            <a:r>
              <a:rPr lang="en-US" dirty="0" smtClean="0"/>
              <a:t>Maslow’s Hierarchy of Needs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37" y="0"/>
            <a:ext cx="9173079" cy="60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63" y="5084017"/>
            <a:ext cx="8534400" cy="1507067"/>
          </a:xfrm>
        </p:spPr>
        <p:txBody>
          <a:bodyPr/>
          <a:lstStyle/>
          <a:p>
            <a:r>
              <a:rPr lang="en-US" dirty="0" smtClean="0"/>
              <a:t>Hierarchy of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2" y="230836"/>
            <a:ext cx="8544436" cy="4126424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Ranks human priority</a:t>
            </a:r>
          </a:p>
          <a:p>
            <a:r>
              <a:rPr lang="en-US" sz="3000" dirty="0" smtClean="0"/>
              <a:t>Needs above safety are uniquely human</a:t>
            </a:r>
          </a:p>
          <a:p>
            <a:r>
              <a:rPr lang="en-US" sz="3000" dirty="0" smtClean="0"/>
              <a:t>Highest level is self-actualization (aka living to one’s fullest unique potential)</a:t>
            </a:r>
          </a:p>
          <a:p>
            <a:pPr lvl="1"/>
            <a:r>
              <a:rPr lang="en-US" sz="2800" dirty="0" smtClean="0"/>
              <a:t>But achievement here is really hard to measure</a:t>
            </a:r>
          </a:p>
          <a:p>
            <a:r>
              <a:rPr lang="en-US" sz="3000" dirty="0" smtClean="0"/>
              <a:t>This isn’t 110% true for everyone all the time</a:t>
            </a:r>
          </a:p>
          <a:p>
            <a:pPr lvl="1"/>
            <a:r>
              <a:rPr lang="en-US" sz="2800" dirty="0" smtClean="0"/>
              <a:t>But it can be true</a:t>
            </a:r>
          </a:p>
          <a:p>
            <a:pPr lvl="2"/>
            <a:r>
              <a:rPr lang="en-US" sz="2600" dirty="0" smtClean="0"/>
              <a:t>Poor countries: satisfaction comes from finances</a:t>
            </a:r>
          </a:p>
          <a:p>
            <a:pPr lvl="2"/>
            <a:r>
              <a:rPr lang="en-US" sz="2600" dirty="0" smtClean="0"/>
              <a:t>Wealthy countries: satisfaction comes from esteem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888" y="3915178"/>
            <a:ext cx="3779112" cy="28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417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1372</TotalTime>
  <Words>2268</Words>
  <Application>Microsoft Office PowerPoint</Application>
  <PresentationFormat>Widescreen</PresentationFormat>
  <Paragraphs>301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Century Gothic</vt:lpstr>
      <vt:lpstr>Wingdings</vt:lpstr>
      <vt:lpstr>Wingdings 3</vt:lpstr>
      <vt:lpstr>Slice</vt:lpstr>
      <vt:lpstr>Motivation</vt:lpstr>
      <vt:lpstr>What is motivation</vt:lpstr>
      <vt:lpstr> </vt:lpstr>
      <vt:lpstr>Instinct Theory</vt:lpstr>
      <vt:lpstr>Drive Reduction Theory</vt:lpstr>
      <vt:lpstr>PowerPoint Presentation</vt:lpstr>
      <vt:lpstr>Arousal Theory</vt:lpstr>
      <vt:lpstr>Maslow’s Hierarchy of Needs</vt:lpstr>
      <vt:lpstr>Hierarchy of Needs</vt:lpstr>
      <vt:lpstr>Hunger</vt:lpstr>
      <vt:lpstr>Physiology of hunger</vt:lpstr>
      <vt:lpstr>Stomach contractions</vt:lpstr>
      <vt:lpstr>Glucose</vt:lpstr>
      <vt:lpstr>Hypothalamus</vt:lpstr>
      <vt:lpstr>Arousal Hormones</vt:lpstr>
      <vt:lpstr>Psychology of Hunger</vt:lpstr>
      <vt:lpstr>Eating Disorders</vt:lpstr>
      <vt:lpstr>Anorexia Nervosa</vt:lpstr>
      <vt:lpstr>Bulimia Nervosa</vt:lpstr>
      <vt:lpstr>Psychology of eating disorders</vt:lpstr>
      <vt:lpstr>Genetics and Eating Disorders</vt:lpstr>
      <vt:lpstr>Culture and Eating disorders</vt:lpstr>
      <vt:lpstr>Sexual motivation</vt:lpstr>
      <vt:lpstr>Physiology of Sex</vt:lpstr>
      <vt:lpstr>Sexual Disorders</vt:lpstr>
      <vt:lpstr>Hormones and Sexual behavior</vt:lpstr>
      <vt:lpstr>Estrogen</vt:lpstr>
      <vt:lpstr>testosterone</vt:lpstr>
      <vt:lpstr>Psychology and SEx</vt:lpstr>
      <vt:lpstr>External Stimuli</vt:lpstr>
      <vt:lpstr>Imagined Stimuli</vt:lpstr>
      <vt:lpstr>Adolescents and Sexuality</vt:lpstr>
      <vt:lpstr>Psychological and social Risk factors for teen pregnancy</vt:lpstr>
      <vt:lpstr>Social and psychological restraints to teen sexual activity</vt:lpstr>
      <vt:lpstr>Sexual orientation</vt:lpstr>
      <vt:lpstr>Psychological studies on sexual orientation</vt:lpstr>
      <vt:lpstr>Origins of Sexual Orientation</vt:lpstr>
      <vt:lpstr>Sexual behavior in animals</vt:lpstr>
      <vt:lpstr>The Brain and Sexual Orientation</vt:lpstr>
      <vt:lpstr>Genes, hormones, and homosexuality</vt:lpstr>
      <vt:lpstr>The Need to belong</vt:lpstr>
      <vt:lpstr>Reasons behind the need to belong</vt:lpstr>
      <vt:lpstr>Reasons Behind the Need to Belong</vt:lpstr>
      <vt:lpstr>Motivation in the Workplace</vt:lpstr>
      <vt:lpstr>Perspectives on work</vt:lpstr>
      <vt:lpstr>Flow</vt:lpstr>
      <vt:lpstr>PowerPoint Presentation</vt:lpstr>
      <vt:lpstr>Industrial/Organizational Psychology</vt:lpstr>
      <vt:lpstr>Personnel Psychology: Interviewing</vt:lpstr>
      <vt:lpstr>Interview Types</vt:lpstr>
      <vt:lpstr>Appraising Performance</vt:lpstr>
      <vt:lpstr>Motivating Achievement</vt:lpstr>
      <vt:lpstr>Employee Satisfaction</vt:lpstr>
      <vt:lpstr>Managing Well</vt:lpstr>
      <vt:lpstr>Leadership Styles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Stephanie Giola</dc:creator>
  <cp:lastModifiedBy>Stephanie Giola</cp:lastModifiedBy>
  <cp:revision>65</cp:revision>
  <dcterms:created xsi:type="dcterms:W3CDTF">2013-12-15T21:17:20Z</dcterms:created>
  <dcterms:modified xsi:type="dcterms:W3CDTF">2014-01-05T22:57:07Z</dcterms:modified>
</cp:coreProperties>
</file>