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3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02" r:id="rId3"/>
    <p:sldId id="258" r:id="rId4"/>
    <p:sldId id="259" r:id="rId5"/>
    <p:sldId id="260" r:id="rId6"/>
    <p:sldId id="261" r:id="rId7"/>
    <p:sldId id="303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304" r:id="rId27"/>
    <p:sldId id="282" r:id="rId28"/>
    <p:sldId id="283" r:id="rId29"/>
    <p:sldId id="284" r:id="rId30"/>
    <p:sldId id="285" r:id="rId31"/>
    <p:sldId id="286" r:id="rId32"/>
    <p:sldId id="287" r:id="rId33"/>
    <p:sldId id="305" r:id="rId34"/>
    <p:sldId id="288" r:id="rId35"/>
    <p:sldId id="289" r:id="rId36"/>
    <p:sldId id="290" r:id="rId37"/>
    <p:sldId id="306" r:id="rId38"/>
    <p:sldId id="291" r:id="rId39"/>
    <p:sldId id="292" r:id="rId40"/>
    <p:sldId id="293" r:id="rId41"/>
    <p:sldId id="307" r:id="rId42"/>
    <p:sldId id="294" r:id="rId43"/>
    <p:sldId id="295" r:id="rId44"/>
    <p:sldId id="298" r:id="rId45"/>
    <p:sldId id="308" r:id="rId46"/>
    <p:sldId id="300" r:id="rId47"/>
    <p:sldId id="30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1208" y="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2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93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1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6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6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8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1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6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2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142A-6F3D-45A6-BA4F-AFDAD4C465B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A1CC0-1712-4171-9899-7A444A28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52" y="628443"/>
            <a:ext cx="4490801" cy="31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Pavlov’s Dogs: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9530"/>
            <a:ext cx="5981094" cy="4509156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Dog+Food</a:t>
            </a:r>
            <a:r>
              <a:rPr lang="en-US" sz="3000" dirty="0" smtClean="0"/>
              <a:t> in mouth=Saliva!</a:t>
            </a:r>
          </a:p>
          <a:p>
            <a:r>
              <a:rPr lang="en-US" sz="3000" dirty="0" smtClean="0"/>
              <a:t>….</a:t>
            </a:r>
          </a:p>
          <a:p>
            <a:r>
              <a:rPr lang="en-US" sz="3000" dirty="0" err="1" smtClean="0"/>
              <a:t>Dog+Sight</a:t>
            </a:r>
            <a:r>
              <a:rPr lang="en-US" sz="3000" dirty="0" smtClean="0"/>
              <a:t> of food=Saliva</a:t>
            </a:r>
          </a:p>
          <a:p>
            <a:r>
              <a:rPr lang="en-US" sz="3000" dirty="0" smtClean="0"/>
              <a:t>…</a:t>
            </a:r>
          </a:p>
          <a:p>
            <a:r>
              <a:rPr lang="en-US" sz="3000" dirty="0" smtClean="0"/>
              <a:t>HMMMMMM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94" y="2584175"/>
            <a:ext cx="4814790" cy="32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20" y="4503174"/>
            <a:ext cx="3076160" cy="230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2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Pavlov’s Dogs: 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737360"/>
            <a:ext cx="10885224" cy="5121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Set Up</a:t>
            </a:r>
          </a:p>
          <a:p>
            <a:pPr lvl="1"/>
            <a:r>
              <a:rPr lang="en-US" sz="2400" dirty="0"/>
              <a:t>Small room</a:t>
            </a:r>
          </a:p>
          <a:p>
            <a:pPr lvl="1"/>
            <a:r>
              <a:rPr lang="en-US" sz="2400" dirty="0"/>
              <a:t>Harness</a:t>
            </a:r>
          </a:p>
          <a:p>
            <a:pPr lvl="1"/>
            <a:r>
              <a:rPr lang="en-US" sz="2400" dirty="0"/>
              <a:t>Saliva diverted to a measuring </a:t>
            </a:r>
            <a:r>
              <a:rPr lang="en-US" sz="2400" dirty="0" smtClean="0"/>
              <a:t>instrument</a:t>
            </a:r>
          </a:p>
          <a:p>
            <a:pPr lvl="1"/>
            <a:r>
              <a:rPr lang="en-US" sz="2400" dirty="0" smtClean="0"/>
              <a:t>Provided food through a bowl/meat powder</a:t>
            </a:r>
            <a:endParaRPr lang="en-US" sz="2400" dirty="0"/>
          </a:p>
          <a:p>
            <a:pPr marL="0" indent="0">
              <a:buNone/>
            </a:pPr>
            <a:r>
              <a:rPr lang="en-US" sz="3000" dirty="0" smtClean="0"/>
              <a:t>Hypothesis: </a:t>
            </a:r>
            <a:r>
              <a:rPr lang="en-US" sz="3000" dirty="0" smtClean="0">
                <a:solidFill>
                  <a:srgbClr val="FF0000"/>
                </a:solidFill>
              </a:rPr>
              <a:t>If a neutral stimulus is paired with food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then would the dog associate the stimulus with food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and would he salivate to the neutral stimulus in anticipation of the food</a:t>
            </a:r>
            <a:r>
              <a:rPr lang="en-US" sz="3000" dirty="0" smtClean="0"/>
              <a:t>?</a:t>
            </a:r>
          </a:p>
          <a:p>
            <a:pPr marL="0" indent="0">
              <a:buNone/>
            </a:pPr>
            <a:r>
              <a:rPr lang="en-US" sz="3000" dirty="0"/>
              <a:t>Moments before placing food in the dogs mouth, Pavlov sounded a bell.</a:t>
            </a:r>
          </a:p>
          <a:p>
            <a:pPr marL="0" indent="0">
              <a:buNone/>
            </a:pPr>
            <a:r>
              <a:rPr lang="en-US" sz="3000" dirty="0"/>
              <a:t>Soon dog salivated at the sound of the </a:t>
            </a:r>
            <a:r>
              <a:rPr lang="en-US" sz="3000" dirty="0" smtClean="0"/>
              <a:t>bell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467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http://www.youtube.com/watch?feature=player_embedded&amp;v=FMJJpbRx_O8</a:t>
            </a:r>
          </a:p>
        </p:txBody>
      </p:sp>
    </p:spTree>
    <p:extLst>
      <p:ext uri="{BB962C8B-B14F-4D97-AF65-F5344CB8AC3E}">
        <p14:creationId xmlns:p14="http://schemas.microsoft.com/office/powerpoint/2010/main" val="233463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78" y="1115027"/>
            <a:ext cx="6254436" cy="46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0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Pavlov’s Dogs: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16" y="1737360"/>
            <a:ext cx="7032803" cy="50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8" y="1923127"/>
            <a:ext cx="3445602" cy="42846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Acquisition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Extinction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Spontaneous Recovery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Generalization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Discrimination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2" y="1923127"/>
            <a:ext cx="8705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2197"/>
            <a:ext cx="5973222" cy="3872486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Acquisition=initial learning of the stimulus-response relationship</a:t>
            </a:r>
          </a:p>
          <a:p>
            <a:r>
              <a:rPr lang="en-US" sz="3000" dirty="0" smtClean="0"/>
              <a:t>Timing between US and CS</a:t>
            </a:r>
          </a:p>
          <a:p>
            <a:pPr lvl="1"/>
            <a:r>
              <a:rPr lang="en-US" sz="2800" dirty="0" smtClean="0"/>
              <a:t>Half a second=optimal time to develop an association</a:t>
            </a:r>
          </a:p>
          <a:p>
            <a:r>
              <a:rPr lang="en-US" sz="3000" dirty="0" smtClean="0"/>
              <a:t>Order</a:t>
            </a:r>
          </a:p>
          <a:p>
            <a:pPr lvl="1"/>
            <a:r>
              <a:rPr lang="en-US" sz="2800" dirty="0" smtClean="0"/>
              <a:t>Most of the time US must </a:t>
            </a:r>
            <a:r>
              <a:rPr lang="en-US" sz="2800" b="1" dirty="0" smtClean="0"/>
              <a:t>follow</a:t>
            </a:r>
            <a:r>
              <a:rPr lang="en-US" sz="2800" dirty="0" smtClean="0"/>
              <a:t> CS</a:t>
            </a:r>
          </a:p>
          <a:p>
            <a:endParaRPr lang="en-US" sz="3000" dirty="0"/>
          </a:p>
        </p:txBody>
      </p:sp>
      <p:pic>
        <p:nvPicPr>
          <p:cNvPr id="4" name="Picture 3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48" y="2459865"/>
            <a:ext cx="6145652" cy="2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and Spontaneous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387" y="2103311"/>
            <a:ext cx="3737449" cy="4464914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Extinction=The decrease in response when the CS stops signaling the US</a:t>
            </a:r>
          </a:p>
          <a:p>
            <a:r>
              <a:rPr lang="en-US" sz="3000" dirty="0" smtClean="0"/>
              <a:t>Follow extinction with a pause….</a:t>
            </a:r>
          </a:p>
          <a:p>
            <a:r>
              <a:rPr lang="en-US" sz="3000" dirty="0" smtClean="0"/>
              <a:t>And CR resumes</a:t>
            </a:r>
          </a:p>
          <a:p>
            <a:pPr lvl="1"/>
            <a:r>
              <a:rPr lang="en-US" sz="2800" dirty="0" smtClean="0"/>
              <a:t>CR is weaker in recovery</a:t>
            </a:r>
          </a:p>
        </p:txBody>
      </p:sp>
      <p:pic>
        <p:nvPicPr>
          <p:cNvPr id="4" name="Picture 4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2236631"/>
            <a:ext cx="73152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3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339" y="2038917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Generalization=tendency to respond to a similar CS</a:t>
            </a:r>
          </a:p>
          <a:p>
            <a:r>
              <a:rPr lang="en-US" sz="3000" dirty="0"/>
              <a:t>Ex:</a:t>
            </a:r>
          </a:p>
          <a:p>
            <a:pPr lvl="1"/>
            <a:r>
              <a:rPr lang="en-US" sz="2800" dirty="0"/>
              <a:t>Dogs: a similar sounding bell</a:t>
            </a:r>
          </a:p>
          <a:p>
            <a:pPr lvl="1"/>
            <a:r>
              <a:rPr lang="en-US" sz="2800" dirty="0"/>
              <a:t>Abused children: Image of angry faces produce stronger and more lasting brain activity</a:t>
            </a:r>
          </a:p>
          <a:p>
            <a:r>
              <a:rPr lang="en-US" sz="3000" dirty="0" smtClean="0"/>
              <a:t>That which is naturally disgusting or appealing, cause us to like or dislike</a:t>
            </a:r>
          </a:p>
          <a:p>
            <a:pPr lvl="1"/>
            <a:r>
              <a:rPr lang="en-US" sz="2800" dirty="0" smtClean="0"/>
              <a:t>Fudge shaped like poo=disgusting</a:t>
            </a:r>
          </a:p>
          <a:p>
            <a:pPr lvl="1"/>
            <a:r>
              <a:rPr lang="en-US" sz="2800" dirty="0" smtClean="0"/>
              <a:t>Baby-faced adults=sweet, innocent, and cute</a:t>
            </a:r>
          </a:p>
        </p:txBody>
      </p:sp>
    </p:spTree>
    <p:extLst>
      <p:ext uri="{BB962C8B-B14F-4D97-AF65-F5344CB8AC3E}">
        <p14:creationId xmlns:p14="http://schemas.microsoft.com/office/powerpoint/2010/main" val="359162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neralization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94" y="2068133"/>
            <a:ext cx="6008373" cy="32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igure-20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01" y="643943"/>
            <a:ext cx="4793540" cy="52266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3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09" y="1871155"/>
            <a:ext cx="8131404" cy="397469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Discrimination=Ability to tell the difference between CS and other stimuli</a:t>
            </a:r>
            <a:endParaRPr lang="en-US" sz="3000" dirty="0"/>
          </a:p>
          <a:p>
            <a:r>
              <a:rPr lang="en-US" sz="3000" dirty="0" smtClean="0"/>
              <a:t>Ex. Pit Bull v Golden Retriever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4" y="3509091"/>
            <a:ext cx="2562225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67" y="3661491"/>
            <a:ext cx="2505075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32" y="4447303"/>
            <a:ext cx="162877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30" y="4439388"/>
            <a:ext cx="1666875" cy="1685925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4146799">
            <a:off x="3855857" y="3336386"/>
            <a:ext cx="1130032" cy="125761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4146799">
            <a:off x="9736293" y="3336386"/>
            <a:ext cx="1130032" cy="125761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4" descr="Discrimination D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72" y="194156"/>
            <a:ext cx="3515032" cy="28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0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Learning, 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 will be able to define learning with appropriate psychological terminology.</a:t>
            </a:r>
          </a:p>
          <a:p>
            <a:r>
              <a:rPr lang="en-US" sz="3000" dirty="0" smtClean="0"/>
              <a:t>I will be able to offer an example of psychological learning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24" b="9604"/>
          <a:stretch/>
        </p:blipFill>
        <p:spPr>
          <a:xfrm>
            <a:off x="6553165" y="3701334"/>
            <a:ext cx="3568843" cy="31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53" y="749031"/>
            <a:ext cx="7387106" cy="49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" y="1104362"/>
            <a:ext cx="10663263" cy="426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1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Pavlov’s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All organisms tested can be classically conditioned!</a:t>
            </a:r>
          </a:p>
          <a:p>
            <a:r>
              <a:rPr lang="en-US" sz="3000" dirty="0" smtClean="0"/>
              <a:t>Objective empiricism</a:t>
            </a:r>
          </a:p>
          <a:p>
            <a:pPr lvl="1"/>
            <a:r>
              <a:rPr lang="en-US" sz="2800" dirty="0" smtClean="0"/>
              <a:t>Isolate the building blocks of complex behaviors</a:t>
            </a:r>
          </a:p>
          <a:p>
            <a:pPr lvl="1"/>
            <a:r>
              <a:rPr lang="en-US" sz="2800" dirty="0" smtClean="0"/>
              <a:t>Study with objective laboratory procedures</a:t>
            </a:r>
          </a:p>
          <a:p>
            <a:r>
              <a:rPr lang="en-US" sz="3000" dirty="0" smtClean="0"/>
              <a:t>Applications</a:t>
            </a:r>
          </a:p>
          <a:p>
            <a:pPr lvl="1"/>
            <a:r>
              <a:rPr lang="en-US" sz="2800" dirty="0" smtClean="0"/>
              <a:t>Addiction triggers</a:t>
            </a:r>
          </a:p>
          <a:p>
            <a:pPr lvl="1"/>
            <a:r>
              <a:rPr lang="en-US" sz="2800" dirty="0" smtClean="0"/>
              <a:t>Habit breaking (e.g. alcoholism)</a:t>
            </a:r>
          </a:p>
          <a:p>
            <a:pPr lvl="1"/>
            <a:r>
              <a:rPr lang="en-US" sz="2800" dirty="0" smtClean="0"/>
              <a:t>Immune system development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2525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81" y="197367"/>
            <a:ext cx="8672848" cy="64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39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2060" y="329087"/>
            <a:ext cx="8610600" cy="1293028"/>
          </a:xfrm>
        </p:spPr>
        <p:txBody>
          <a:bodyPr/>
          <a:lstStyle/>
          <a:p>
            <a:r>
              <a:rPr lang="en-US" dirty="0" smtClean="0"/>
              <a:t>Little Albert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845734"/>
            <a:ext cx="10949618" cy="501226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Psychologists: Watson and Rayner </a:t>
            </a:r>
          </a:p>
          <a:p>
            <a:r>
              <a:rPr lang="en-US" sz="3000" dirty="0" smtClean="0"/>
              <a:t>Subject: Albert, 11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month old infant</a:t>
            </a:r>
          </a:p>
          <a:p>
            <a:r>
              <a:rPr lang="en-US" sz="3000" dirty="0" smtClean="0"/>
              <a:t>US: Loud Noise/UR: Crying</a:t>
            </a:r>
          </a:p>
          <a:p>
            <a:r>
              <a:rPr lang="en-US" sz="3000" dirty="0" smtClean="0"/>
              <a:t>CS:  White Rat/CR: Crying</a:t>
            </a:r>
          </a:p>
          <a:p>
            <a:r>
              <a:rPr lang="en-US" sz="3000" dirty="0" smtClean="0"/>
              <a:t>Generalization: crying/fear at many animals, even a sealskin coat!</a:t>
            </a:r>
          </a:p>
          <a:p>
            <a:r>
              <a:rPr lang="en-US" sz="3000" dirty="0" smtClean="0"/>
              <a:t>Discrimination: no fear from toys</a:t>
            </a:r>
          </a:p>
          <a:p>
            <a:r>
              <a:rPr lang="en-US" sz="3000" dirty="0" smtClean="0"/>
              <a:t>How could learning affect our own behavior? Is our behavior just a series of classically conditioned responses?</a:t>
            </a:r>
          </a:p>
          <a:p>
            <a:r>
              <a:rPr lang="en-US" sz="2600" dirty="0" smtClean="0"/>
              <a:t>Watson became a famous marketing expert—even established the American “coffee break” to sell Maxwell House</a:t>
            </a:r>
          </a:p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58" y="105468"/>
            <a:ext cx="2366761" cy="3480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991" y="6488668"/>
            <a:ext cx="9285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http://www.youtube.com/watch?feature=player_embedded&amp;v=HZPXVb0W3Hc</a:t>
            </a:r>
          </a:p>
        </p:txBody>
      </p:sp>
    </p:spTree>
    <p:extLst>
      <p:ext uri="{BB962C8B-B14F-4D97-AF65-F5344CB8AC3E}">
        <p14:creationId xmlns:p14="http://schemas.microsoft.com/office/powerpoint/2010/main" val="3453273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007" y="2046840"/>
            <a:ext cx="10058400" cy="3566160"/>
          </a:xfrm>
        </p:spPr>
        <p:txBody>
          <a:bodyPr/>
          <a:lstStyle/>
          <a:p>
            <a:r>
              <a:rPr lang="en-US" dirty="0" smtClean="0"/>
              <a:t>Operant Conditioning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45" b="57300"/>
          <a:stretch>
            <a:fillRect/>
          </a:stretch>
        </p:blipFill>
        <p:spPr>
          <a:xfrm>
            <a:off x="445608" y="1438633"/>
            <a:ext cx="2084388" cy="251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8" t="55499" r="1552" b="2100"/>
          <a:stretch>
            <a:fillRect/>
          </a:stretch>
        </p:blipFill>
        <p:spPr>
          <a:xfrm>
            <a:off x="8804831" y="405063"/>
            <a:ext cx="2847975" cy="377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7" t="27150" r="33725" b="27750"/>
          <a:stretch>
            <a:fillRect/>
          </a:stretch>
        </p:blipFill>
        <p:spPr>
          <a:xfrm>
            <a:off x="5036241" y="1498323"/>
            <a:ext cx="1909763" cy="2509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231051" y="2291013"/>
            <a:ext cx="1171978" cy="463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320143" y="2291013"/>
            <a:ext cx="1171978" cy="463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24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985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 can explain the differences between classical and operant conditioning.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37" y="3317683"/>
            <a:ext cx="4140228" cy="34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9577" y="1737361"/>
            <a:ext cx="7362423" cy="526225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Allows organisms to associate their own actions with consequences</a:t>
            </a:r>
          </a:p>
          <a:p>
            <a:r>
              <a:rPr lang="en-US" sz="3000" dirty="0" smtClean="0"/>
              <a:t>Behaviors followed by </a:t>
            </a:r>
            <a:r>
              <a:rPr lang="en-US" sz="3000" dirty="0" err="1" smtClean="0"/>
              <a:t>reinforcers</a:t>
            </a:r>
            <a:r>
              <a:rPr lang="en-US" sz="3000" dirty="0" smtClean="0"/>
              <a:t> increase</a:t>
            </a:r>
          </a:p>
          <a:p>
            <a:r>
              <a:rPr lang="en-US" sz="3000" dirty="0" smtClean="0"/>
              <a:t>Behaviors followed by punishers decrease.</a:t>
            </a:r>
          </a:p>
          <a:p>
            <a:r>
              <a:rPr lang="en-US" sz="3000" dirty="0" smtClean="0"/>
              <a:t>Relies on operant behavior ( aka behavior operates to produce consequence)</a:t>
            </a:r>
            <a:endParaRPr lang="en-US" sz="2800" dirty="0" smtClean="0"/>
          </a:p>
          <a:p>
            <a:pPr lvl="1"/>
            <a:r>
              <a:rPr lang="en-US" sz="2800" dirty="0" smtClean="0"/>
              <a:t>Classical conditioning relies on respondent behavior</a:t>
            </a:r>
          </a:p>
          <a:p>
            <a:pPr lvl="1"/>
            <a:r>
              <a:rPr lang="en-US" sz="2800" dirty="0" smtClean="0"/>
              <a:t>In operant conditioning the organism has control</a:t>
            </a:r>
          </a:p>
        </p:txBody>
      </p:sp>
      <p:pic>
        <p:nvPicPr>
          <p:cNvPr id="6" name="Picture 4" descr="ClassOpe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4" y="1914526"/>
            <a:ext cx="41846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57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B.F. Skinner (1904-1990)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929786"/>
            <a:ext cx="10058400" cy="432324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Modern behaviorists most influential (and controversial) figure</a:t>
            </a:r>
          </a:p>
          <a:p>
            <a:r>
              <a:rPr lang="en-US" sz="3000" dirty="0" smtClean="0"/>
              <a:t>Based his work on the law of effect</a:t>
            </a:r>
          </a:p>
          <a:p>
            <a:pPr lvl="1"/>
            <a:r>
              <a:rPr lang="en-US" sz="2800" dirty="0" smtClean="0"/>
              <a:t>Law of Effect=Rewarded behavior is likely to recur</a:t>
            </a:r>
          </a:p>
          <a:p>
            <a:r>
              <a:rPr lang="en-US" sz="3000" dirty="0" smtClean="0"/>
              <a:t>Developed (and heavily utilized) an operant chamber, aka Skinner box</a:t>
            </a:r>
          </a:p>
          <a:p>
            <a:pPr lvl="1"/>
            <a:r>
              <a:rPr lang="en-US" sz="2800" dirty="0" smtClean="0"/>
              <a:t>Bar/key to release reward of food or water</a:t>
            </a:r>
          </a:p>
          <a:p>
            <a:pPr lvl="1"/>
            <a:r>
              <a:rPr lang="en-US" sz="2800" dirty="0" smtClean="0"/>
              <a:t>Device that records response</a:t>
            </a:r>
          </a:p>
          <a:p>
            <a:r>
              <a:rPr lang="en-US" sz="3000" dirty="0" smtClean="0"/>
              <a:t>Results revealed conditions for efficient and lasting learning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99" y="4172614"/>
            <a:ext cx="2443701" cy="26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78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673_MyersPsy8e_f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26"/>
          <a:stretch/>
        </p:blipFill>
        <p:spPr bwMode="auto">
          <a:xfrm>
            <a:off x="4702934" y="235263"/>
            <a:ext cx="3616817" cy="290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KNRB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1" y="647388"/>
            <a:ext cx="3923683" cy="494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2673_MyersPsy8e_f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1"/>
          <a:stretch/>
        </p:blipFill>
        <p:spPr bwMode="auto">
          <a:xfrm>
            <a:off x="7405967" y="3374265"/>
            <a:ext cx="4351370" cy="27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3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49" y="1852654"/>
            <a:ext cx="10820400" cy="4024125"/>
          </a:xfrm>
        </p:spPr>
        <p:txBody>
          <a:bodyPr/>
          <a:lstStyle/>
          <a:p>
            <a:r>
              <a:rPr lang="en-US" sz="3000" dirty="0" smtClean="0"/>
              <a:t>Relatively permanent change in behavior due to experience.</a:t>
            </a:r>
          </a:p>
          <a:p>
            <a:pPr lvl="1"/>
            <a:r>
              <a:rPr lang="en-US" sz="2400" dirty="0" smtClean="0"/>
              <a:t>That which is teachable</a:t>
            </a:r>
            <a:endParaRPr lang="en-US" sz="2400" dirty="0"/>
          </a:p>
          <a:p>
            <a:r>
              <a:rPr lang="en-US" sz="3000" dirty="0" smtClean="0"/>
              <a:t>Relatively flexible, as compared to biological based behavior.</a:t>
            </a:r>
          </a:p>
          <a:p>
            <a:pPr lvl="1"/>
            <a:r>
              <a:rPr lang="en-US" sz="2400" dirty="0" smtClean="0"/>
              <a:t>Instinct</a:t>
            </a:r>
          </a:p>
          <a:p>
            <a:pPr marL="228600" lvl="1">
              <a:spcBef>
                <a:spcPts val="1000"/>
              </a:spcBef>
            </a:pPr>
            <a:r>
              <a:rPr lang="en-US" sz="3000" dirty="0"/>
              <a:t>The association between a </a:t>
            </a:r>
            <a:r>
              <a:rPr lang="en-US" sz="3000" dirty="0" smtClean="0"/>
              <a:t>response and </a:t>
            </a:r>
            <a:r>
              <a:rPr lang="en-US" sz="3000" dirty="0"/>
              <a:t>consequence or between </a:t>
            </a:r>
            <a:r>
              <a:rPr lang="en-US" sz="3000" dirty="0" smtClean="0"/>
              <a:t>two </a:t>
            </a:r>
            <a:r>
              <a:rPr lang="en-US" sz="3000" dirty="0"/>
              <a:t>stimuli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98" y="4929809"/>
            <a:ext cx="2609346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4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Shaping=procedure which uses </a:t>
            </a:r>
            <a:r>
              <a:rPr lang="en-US" sz="3000" dirty="0" err="1" smtClean="0"/>
              <a:t>reinforcers</a:t>
            </a:r>
            <a:r>
              <a:rPr lang="en-US" sz="3000" dirty="0" smtClean="0"/>
              <a:t> to guide actions into a desirable behavior</a:t>
            </a:r>
          </a:p>
          <a:p>
            <a:r>
              <a:rPr lang="en-US" sz="3000" dirty="0" smtClean="0"/>
              <a:t>Builds on existing behaviors</a:t>
            </a:r>
          </a:p>
          <a:p>
            <a:r>
              <a:rPr lang="en-US" sz="3000" dirty="0" smtClean="0"/>
              <a:t>Regular intervals of increasing expectations</a:t>
            </a:r>
          </a:p>
          <a:p>
            <a:pPr lvl="1"/>
            <a:r>
              <a:rPr lang="en-US" sz="2800" dirty="0" smtClean="0"/>
              <a:t>Reward behavior that is closer and closer to the ideal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01678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3" y="1737360"/>
            <a:ext cx="7041720" cy="5251837"/>
          </a:xfrm>
        </p:spPr>
        <p:txBody>
          <a:bodyPr>
            <a:normAutofit lnSpcReduction="10000"/>
          </a:bodyPr>
          <a:lstStyle/>
          <a:p>
            <a:r>
              <a:rPr lang="en-US" sz="3000" dirty="0" err="1" smtClean="0"/>
              <a:t>Reinforcers</a:t>
            </a:r>
            <a:r>
              <a:rPr lang="en-US" sz="3000" dirty="0" smtClean="0"/>
              <a:t>: any event that strengthens or increases the frequency of the response</a:t>
            </a:r>
          </a:p>
          <a:p>
            <a:pPr lvl="1"/>
            <a:r>
              <a:rPr lang="en-US" sz="2800" b="1" dirty="0" smtClean="0"/>
              <a:t>Positive</a:t>
            </a:r>
            <a:r>
              <a:rPr lang="en-US" sz="2800" dirty="0" smtClean="0"/>
              <a:t> </a:t>
            </a:r>
            <a:r>
              <a:rPr lang="en-US" sz="2800" dirty="0" err="1" smtClean="0"/>
              <a:t>Reinforcers</a:t>
            </a:r>
            <a:r>
              <a:rPr lang="en-US" sz="2800" dirty="0" smtClean="0"/>
              <a:t>: Adding something good e.g. food when hungry</a:t>
            </a:r>
          </a:p>
          <a:p>
            <a:pPr lvl="1"/>
            <a:r>
              <a:rPr lang="en-US" sz="2800" b="1" dirty="0" smtClean="0"/>
              <a:t>Negative</a:t>
            </a:r>
            <a:r>
              <a:rPr lang="en-US" sz="2800" dirty="0" smtClean="0"/>
              <a:t> </a:t>
            </a:r>
            <a:r>
              <a:rPr lang="en-US" sz="2800" dirty="0" err="1" smtClean="0"/>
              <a:t>Reinforcers</a:t>
            </a:r>
            <a:r>
              <a:rPr lang="en-US" sz="2800" dirty="0" smtClean="0"/>
              <a:t>: Removing something bad e.g. snooze button when alarm goes off</a:t>
            </a:r>
          </a:p>
          <a:p>
            <a:r>
              <a:rPr lang="en-US" sz="3000" dirty="0" smtClean="0"/>
              <a:t>Note: </a:t>
            </a:r>
            <a:r>
              <a:rPr lang="en-US" sz="3000" b="1" dirty="0" smtClean="0"/>
              <a:t>Negative </a:t>
            </a:r>
            <a:r>
              <a:rPr lang="en-US" sz="3000" b="1" dirty="0" err="1" smtClean="0"/>
              <a:t>reinforcers</a:t>
            </a:r>
            <a:r>
              <a:rPr lang="en-US" sz="3000" b="1" dirty="0" smtClean="0"/>
              <a:t> are not punishments!</a:t>
            </a:r>
            <a:endParaRPr lang="en-US" sz="3000" dirty="0" smtClean="0"/>
          </a:p>
          <a:p>
            <a:r>
              <a:rPr lang="en-US" sz="3000" dirty="0" smtClean="0"/>
              <a:t>How does this relate to drug addictions?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4" y="1737360"/>
            <a:ext cx="4505665" cy="44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0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" y="1868557"/>
            <a:ext cx="8786192" cy="491390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Primary </a:t>
            </a:r>
            <a:r>
              <a:rPr lang="en-US" sz="3000" dirty="0" err="1"/>
              <a:t>R</a:t>
            </a:r>
            <a:r>
              <a:rPr lang="en-US" sz="3000" dirty="0" err="1" smtClean="0"/>
              <a:t>einforcers</a:t>
            </a:r>
            <a:r>
              <a:rPr lang="en-US" sz="3000" dirty="0" smtClean="0"/>
              <a:t>: responses that are innately satisfying</a:t>
            </a:r>
          </a:p>
          <a:p>
            <a:r>
              <a:rPr lang="en-US" sz="3000" dirty="0" smtClean="0"/>
              <a:t>Conditioned </a:t>
            </a:r>
            <a:r>
              <a:rPr lang="en-US" sz="3000" dirty="0" err="1" smtClean="0"/>
              <a:t>Reinforcers</a:t>
            </a:r>
            <a:r>
              <a:rPr lang="en-US" sz="3000" dirty="0" smtClean="0"/>
              <a:t>: responses that are learned, satisfying by association</a:t>
            </a:r>
          </a:p>
          <a:p>
            <a:r>
              <a:rPr lang="en-US" sz="3000" dirty="0" smtClean="0"/>
              <a:t>Immediate </a:t>
            </a:r>
            <a:r>
              <a:rPr lang="en-US" sz="3000" dirty="0" err="1" smtClean="0"/>
              <a:t>Reinforcers</a:t>
            </a:r>
            <a:r>
              <a:rPr lang="en-US" sz="3000" dirty="0"/>
              <a:t> </a:t>
            </a:r>
            <a:r>
              <a:rPr lang="en-US" sz="3000" dirty="0" smtClean="0"/>
              <a:t>v. Delayed </a:t>
            </a:r>
            <a:r>
              <a:rPr lang="en-US" sz="3000" dirty="0" err="1" smtClean="0"/>
              <a:t>Reinforcers</a:t>
            </a:r>
            <a:endParaRPr lang="en-US" sz="3000" dirty="0" smtClean="0"/>
          </a:p>
          <a:p>
            <a:pPr lvl="1"/>
            <a:r>
              <a:rPr lang="en-US" sz="2800" dirty="0" smtClean="0"/>
              <a:t>Immediate </a:t>
            </a:r>
            <a:r>
              <a:rPr lang="en-US" sz="2800" dirty="0" err="1" smtClean="0"/>
              <a:t>reinforcers</a:t>
            </a:r>
            <a:r>
              <a:rPr lang="en-US" sz="2800" dirty="0" smtClean="0"/>
              <a:t> are often stronger</a:t>
            </a:r>
          </a:p>
          <a:p>
            <a:pPr lvl="1"/>
            <a:r>
              <a:rPr lang="en-US" sz="2800" dirty="0" smtClean="0"/>
              <a:t>Choosing delayed </a:t>
            </a:r>
            <a:r>
              <a:rPr lang="en-US" sz="2800" dirty="0" err="1" smtClean="0"/>
              <a:t>reinforcers</a:t>
            </a:r>
            <a:r>
              <a:rPr lang="en-US" sz="2800" dirty="0" smtClean="0"/>
              <a:t> is a sign of maturity</a:t>
            </a:r>
          </a:p>
          <a:p>
            <a:pPr lvl="1"/>
            <a:r>
              <a:rPr lang="en-US" sz="2800" dirty="0" smtClean="0"/>
              <a:t>Examples?</a:t>
            </a:r>
            <a:endParaRPr lang="en-US" sz="3000" dirty="0"/>
          </a:p>
          <a:p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10" y="3029594"/>
            <a:ext cx="3023275" cy="24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1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362707"/>
            <a:ext cx="6248400" cy="16383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 can describe the pros and cons of the four different reinforcement schedules.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1844692"/>
            <a:ext cx="4674330" cy="46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8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45733"/>
            <a:ext cx="10872345" cy="472249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Continuous Reinforcement: </a:t>
            </a:r>
            <a:r>
              <a:rPr lang="en-US" sz="3000" b="1" dirty="0" smtClean="0"/>
              <a:t>Every </a:t>
            </a:r>
            <a:r>
              <a:rPr lang="en-US" sz="3000" dirty="0" smtClean="0"/>
              <a:t>desirable response is followed by reinforcement</a:t>
            </a:r>
          </a:p>
          <a:p>
            <a:pPr lvl="1"/>
            <a:r>
              <a:rPr lang="en-US" sz="2800" dirty="0" smtClean="0"/>
              <a:t>Rapid learning</a:t>
            </a:r>
          </a:p>
          <a:p>
            <a:pPr lvl="1"/>
            <a:r>
              <a:rPr lang="en-US" sz="2800" dirty="0" smtClean="0"/>
              <a:t>Rapid extinction</a:t>
            </a:r>
          </a:p>
          <a:p>
            <a:r>
              <a:rPr lang="en-US" sz="3000" dirty="0" smtClean="0"/>
              <a:t>Partial/intermittent reinforcement: Sometimes response is reinforced</a:t>
            </a:r>
          </a:p>
          <a:p>
            <a:pPr lvl="1"/>
            <a:r>
              <a:rPr lang="en-US" sz="2800" dirty="0" smtClean="0"/>
              <a:t>Far more realistic</a:t>
            </a:r>
          </a:p>
          <a:p>
            <a:pPr lvl="1"/>
            <a:r>
              <a:rPr lang="en-US" sz="2800" dirty="0" smtClean="0"/>
              <a:t>Initial learning is slower</a:t>
            </a:r>
          </a:p>
          <a:p>
            <a:pPr lvl="1"/>
            <a:r>
              <a:rPr lang="en-US" sz="2800" dirty="0" smtClean="0"/>
              <a:t>Greater permanence—resistant to extinction</a:t>
            </a:r>
          </a:p>
          <a:p>
            <a:r>
              <a:rPr lang="en-US" sz="3000" dirty="0" smtClean="0"/>
              <a:t>What is the best way to learn: continuous or partial?</a:t>
            </a:r>
          </a:p>
          <a:p>
            <a:r>
              <a:rPr lang="en-US" sz="3000" dirty="0" smtClean="0"/>
              <a:t>Examples?</a:t>
            </a:r>
            <a:endParaRPr lang="en-US" sz="3000" dirty="0"/>
          </a:p>
        </p:txBody>
      </p:sp>
      <p:pic>
        <p:nvPicPr>
          <p:cNvPr id="1026" name="Picture 2" descr="http://2012books.lardbucket.org/books/beginning-psychology/section_11/6d2357f86217591ae228ad345a33b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88" y="5223896"/>
            <a:ext cx="2461412" cy="16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45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845733"/>
            <a:ext cx="10833708" cy="4838401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/>
              <a:t>Fixed Ratio</a:t>
            </a:r>
            <a:r>
              <a:rPr lang="en-US" sz="3000" dirty="0" smtClean="0"/>
              <a:t>: Reinforced after a set number of correct responses</a:t>
            </a:r>
          </a:p>
          <a:p>
            <a:pPr lvl="1"/>
            <a:r>
              <a:rPr lang="en-US" sz="2800" dirty="0" smtClean="0"/>
              <a:t>High rate of responses</a:t>
            </a:r>
          </a:p>
          <a:p>
            <a:r>
              <a:rPr lang="en-US" sz="3000" b="1" dirty="0" smtClean="0"/>
              <a:t>Variable Ratio</a:t>
            </a:r>
            <a:r>
              <a:rPr lang="en-US" sz="3000" dirty="0" smtClean="0"/>
              <a:t>: Reinforced after a variable number of correct responses</a:t>
            </a:r>
          </a:p>
          <a:p>
            <a:pPr lvl="1"/>
            <a:r>
              <a:rPr lang="en-US" sz="2800" dirty="0" smtClean="0"/>
              <a:t>High rate of responses</a:t>
            </a:r>
          </a:p>
          <a:p>
            <a:pPr lvl="1"/>
            <a:r>
              <a:rPr lang="en-US" sz="2800" dirty="0" smtClean="0"/>
              <a:t>High consistency of responses</a:t>
            </a:r>
          </a:p>
          <a:p>
            <a:pPr lvl="1"/>
            <a:r>
              <a:rPr lang="en-US" sz="2800" dirty="0" smtClean="0"/>
              <a:t>Ex. Slot machines</a:t>
            </a:r>
          </a:p>
          <a:p>
            <a:r>
              <a:rPr lang="en-US" sz="3000" b="1" dirty="0" smtClean="0"/>
              <a:t>Fixed Interval</a:t>
            </a:r>
            <a:r>
              <a:rPr lang="en-US" sz="3000" dirty="0" smtClean="0"/>
              <a:t>: Reinforced after a set amount of time has passed</a:t>
            </a:r>
          </a:p>
          <a:p>
            <a:pPr lvl="1"/>
            <a:r>
              <a:rPr lang="en-US" sz="2800" dirty="0" smtClean="0"/>
              <a:t>Rate of responses corresponds with time of reward</a:t>
            </a:r>
          </a:p>
          <a:p>
            <a:pPr lvl="1"/>
            <a:r>
              <a:rPr lang="en-US" sz="2800" dirty="0" smtClean="0"/>
              <a:t>Ex: mail</a:t>
            </a:r>
          </a:p>
          <a:p>
            <a:r>
              <a:rPr lang="en-US" sz="3000" b="1" dirty="0" smtClean="0"/>
              <a:t>Variable Interval</a:t>
            </a:r>
            <a:r>
              <a:rPr lang="en-US" sz="3000" dirty="0" smtClean="0"/>
              <a:t>: Reinforced after a variable amount of time has passed</a:t>
            </a:r>
          </a:p>
          <a:p>
            <a:pPr lvl="1"/>
            <a:r>
              <a:rPr lang="en-US" sz="2800" dirty="0" smtClean="0"/>
              <a:t>Slow and steady and steady rate of response</a:t>
            </a:r>
          </a:p>
          <a:p>
            <a:pPr lvl="1"/>
            <a:r>
              <a:rPr lang="en-US" sz="2800" dirty="0" smtClean="0"/>
              <a:t>Ex: email or Facebook notifications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39874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50" y="121940"/>
            <a:ext cx="7836880" cy="66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3299461"/>
            <a:ext cx="4279900" cy="14757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 can argue for and against punishment as a teaching tool.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1637031"/>
            <a:ext cx="4762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35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75" y="557565"/>
            <a:ext cx="10058400" cy="745687"/>
          </a:xfrm>
        </p:spPr>
        <p:txBody>
          <a:bodyPr>
            <a:normAutofit/>
          </a:bodyPr>
          <a:lstStyle/>
          <a:p>
            <a:r>
              <a:rPr lang="en-US" dirty="0" smtClean="0"/>
              <a:t>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5" y="1788876"/>
            <a:ext cx="8630984" cy="5300942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Reinforcers</a:t>
            </a:r>
            <a:r>
              <a:rPr lang="en-US" sz="3000" dirty="0" smtClean="0"/>
              <a:t> increase behavior, punishment decreases behavior</a:t>
            </a:r>
          </a:p>
          <a:p>
            <a:r>
              <a:rPr lang="en-US" sz="3000" dirty="0" smtClean="0"/>
              <a:t>Physical </a:t>
            </a:r>
            <a:r>
              <a:rPr lang="en-US" sz="3000" dirty="0" err="1" smtClean="0"/>
              <a:t>punishment</a:t>
            </a:r>
            <a:r>
              <a:rPr lang="en-US" sz="3000" dirty="0" err="1" smtClean="0">
                <a:sym typeface="Wingdings" panose="05000000000000000000" pitchFamily="2" charset="2"/>
              </a:rPr>
              <a:t>aggressive</a:t>
            </a:r>
            <a:r>
              <a:rPr lang="en-US" sz="3000" dirty="0" smtClean="0">
                <a:sym typeface="Wingdings" panose="05000000000000000000" pitchFamily="2" charset="2"/>
              </a:rPr>
              <a:t>/antisocial behavior</a:t>
            </a:r>
          </a:p>
          <a:p>
            <a:pPr lvl="1"/>
            <a:r>
              <a:rPr lang="en-US" sz="2800" dirty="0" smtClean="0"/>
              <a:t>Chicken and egg phenomenon</a:t>
            </a:r>
          </a:p>
          <a:p>
            <a:r>
              <a:rPr lang="en-US" sz="3000" dirty="0" smtClean="0"/>
              <a:t>Punishment provides no guidance towards desired behavior</a:t>
            </a:r>
          </a:p>
          <a:p>
            <a:r>
              <a:rPr lang="en-US" sz="3000" dirty="0"/>
              <a:t>Punishment teaches how to avoid the undesirable </a:t>
            </a:r>
            <a:r>
              <a:rPr lang="en-US" sz="3000" dirty="0" smtClean="0"/>
              <a:t>consequence</a:t>
            </a:r>
          </a:p>
          <a:p>
            <a:r>
              <a:rPr lang="en-US" sz="3000" dirty="0" smtClean="0"/>
              <a:t>What combination of punishment and reinforcement is most effective?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29" y="2534563"/>
            <a:ext cx="3539551" cy="29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43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65" y="79301"/>
            <a:ext cx="8610600" cy="1293028"/>
          </a:xfrm>
        </p:spPr>
        <p:txBody>
          <a:bodyPr/>
          <a:lstStyle/>
          <a:p>
            <a:pPr algn="l"/>
            <a:r>
              <a:rPr lang="en-US" dirty="0" smtClean="0"/>
              <a:t>Spanking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712" y="1373058"/>
            <a:ext cx="8311896" cy="5330224"/>
          </a:xfrm>
        </p:spPr>
        <p:txBody>
          <a:bodyPr/>
          <a:lstStyle/>
          <a:p>
            <a:r>
              <a:rPr lang="en-US" sz="2800" dirty="0" smtClean="0"/>
              <a:t>Used </a:t>
            </a:r>
            <a:r>
              <a:rPr lang="en-US" sz="2800" dirty="0"/>
              <a:t>in combination with authoritative </a:t>
            </a:r>
            <a:r>
              <a:rPr lang="en-US" sz="2800" dirty="0" smtClean="0"/>
              <a:t>parenting</a:t>
            </a:r>
          </a:p>
          <a:p>
            <a:r>
              <a:rPr lang="en-US" sz="2800" dirty="0" smtClean="0"/>
              <a:t>Punished </a:t>
            </a:r>
            <a:r>
              <a:rPr lang="en-US" sz="2800" dirty="0"/>
              <a:t>behavior is suppressed—it will reappear when safe from punishment (discrimination</a:t>
            </a:r>
            <a:r>
              <a:rPr lang="en-US" sz="2800" dirty="0" smtClean="0"/>
              <a:t>!)</a:t>
            </a:r>
          </a:p>
          <a:p>
            <a:r>
              <a:rPr lang="en-US" sz="2800" dirty="0" smtClean="0"/>
              <a:t>Shows </a:t>
            </a:r>
            <a:r>
              <a:rPr lang="en-US" sz="2800" dirty="0"/>
              <a:t>aggression is a way to handle </a:t>
            </a:r>
            <a:r>
              <a:rPr lang="en-US" sz="2800" dirty="0" smtClean="0"/>
              <a:t>problems</a:t>
            </a:r>
          </a:p>
          <a:p>
            <a:r>
              <a:rPr lang="en-US" sz="2800" dirty="0" smtClean="0"/>
              <a:t>Fear </a:t>
            </a:r>
            <a:r>
              <a:rPr lang="en-US" sz="2800" dirty="0"/>
              <a:t>associated with punishment </a:t>
            </a:r>
            <a:r>
              <a:rPr lang="en-US" sz="2800" b="1" dirty="0"/>
              <a:t>and</a:t>
            </a:r>
            <a:r>
              <a:rPr lang="en-US" sz="2800" dirty="0"/>
              <a:t> the </a:t>
            </a:r>
            <a:r>
              <a:rPr lang="en-US" sz="2800" dirty="0" smtClean="0"/>
              <a:t>punisher ( example of __________ conditioning)</a:t>
            </a:r>
          </a:p>
          <a:p>
            <a:r>
              <a:rPr lang="en-US" sz="2800" dirty="0" smtClean="0"/>
              <a:t>Correlated with helplessness </a:t>
            </a:r>
            <a:r>
              <a:rPr lang="en-US" sz="2800" dirty="0"/>
              <a:t>and </a:t>
            </a:r>
            <a:r>
              <a:rPr lang="en-US" sz="2800" dirty="0" smtClean="0"/>
              <a:t>depression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5" y="2276955"/>
            <a:ext cx="3739703" cy="27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5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488991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Association</a:t>
            </a:r>
          </a:p>
          <a:p>
            <a:pPr lvl="1"/>
            <a:r>
              <a:rPr lang="en-US" sz="2400" dirty="0" smtClean="0"/>
              <a:t>Examples??</a:t>
            </a:r>
          </a:p>
          <a:p>
            <a:pPr lvl="1"/>
            <a:r>
              <a:rPr lang="en-US" sz="2400" dirty="0" smtClean="0"/>
              <a:t>Idea first formalized by Aristotle 2000 years ago!</a:t>
            </a:r>
          </a:p>
          <a:p>
            <a:r>
              <a:rPr lang="en-US" sz="3000" dirty="0" smtClean="0"/>
              <a:t>Habituation</a:t>
            </a:r>
          </a:p>
          <a:p>
            <a:pPr lvl="1"/>
            <a:r>
              <a:rPr lang="en-US" sz="2400" dirty="0" smtClean="0"/>
              <a:t>Tolerance; decrease in response after continued presentation of a stimulus</a:t>
            </a:r>
          </a:p>
          <a:p>
            <a:r>
              <a:rPr lang="en-US" sz="3000" dirty="0" smtClean="0"/>
              <a:t>Observation</a:t>
            </a:r>
          </a:p>
          <a:p>
            <a:pPr lvl="1"/>
            <a:r>
              <a:rPr lang="en-US" sz="2400" dirty="0" smtClean="0"/>
              <a:t>Learning from others’ experiences and animals</a:t>
            </a:r>
          </a:p>
          <a:p>
            <a:pPr lvl="1"/>
            <a:r>
              <a:rPr lang="en-US" sz="2400" dirty="0" smtClean="0"/>
              <a:t>Particularly true for complex animals</a:t>
            </a:r>
          </a:p>
          <a:p>
            <a:r>
              <a:rPr lang="en-US" sz="3000" dirty="0" smtClean="0"/>
              <a:t>Learning allows animals to predict the future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2" y="44488"/>
            <a:ext cx="2242648" cy="20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2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312" y="462621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Role of Cognition in Operant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52" y="2077553"/>
            <a:ext cx="5901563" cy="427939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Latent Learning: learning that becomes apparent only when there is reward for demonstrating</a:t>
            </a:r>
          </a:p>
          <a:p>
            <a:pPr lvl="1"/>
            <a:r>
              <a:rPr lang="en-US" sz="2800" dirty="0" smtClean="0"/>
              <a:t>We “learn” without reinforcement</a:t>
            </a:r>
          </a:p>
          <a:p>
            <a:pPr lvl="2"/>
            <a:r>
              <a:rPr lang="en-US" sz="2600" dirty="0" smtClean="0"/>
              <a:t>Learning as something different from conditioning</a:t>
            </a:r>
          </a:p>
          <a:p>
            <a:pPr lvl="1"/>
            <a:r>
              <a:rPr lang="en-US" sz="2800" dirty="0" smtClean="0"/>
              <a:t>Ex. Rats in a maze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077553"/>
            <a:ext cx="5910940" cy="40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8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5877561"/>
            <a:ext cx="10223500" cy="6502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 can describe how motivation affects conditioning.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40" y="764373"/>
            <a:ext cx="3766760" cy="48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58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2077303"/>
            <a:ext cx="10962497" cy="4670976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Intrinsic Motivation: desire to perform for its own sake—enjoyment, interest, self expression, challenge</a:t>
            </a:r>
          </a:p>
          <a:p>
            <a:pPr lvl="1"/>
            <a:r>
              <a:rPr lang="en-US" sz="2800" dirty="0" smtClean="0"/>
              <a:t>More effective—behavior is more lasting and more frequent!</a:t>
            </a:r>
          </a:p>
          <a:p>
            <a:r>
              <a:rPr lang="en-US" sz="3000" dirty="0" smtClean="0"/>
              <a:t>Extrinsic Motivation: desire to perform for external rewards or to avoid punishment</a:t>
            </a:r>
          </a:p>
          <a:p>
            <a:pPr lvl="1"/>
            <a:r>
              <a:rPr lang="en-US" sz="2600" dirty="0" smtClean="0"/>
              <a:t>Less effective</a:t>
            </a:r>
          </a:p>
          <a:p>
            <a:r>
              <a:rPr lang="en-US" sz="2800" dirty="0" smtClean="0"/>
              <a:t>Best approach uses internal motivation and then external rewards to reinforce a job well done</a:t>
            </a:r>
          </a:p>
          <a:p>
            <a:pPr lvl="1"/>
            <a:r>
              <a:rPr lang="en-US" sz="2600" dirty="0" smtClean="0"/>
              <a:t>Reward to boost natural feeling of success increases enjoyment</a:t>
            </a:r>
          </a:p>
          <a:p>
            <a:r>
              <a:rPr lang="en-US" sz="3000" dirty="0" smtClean="0"/>
              <a:t>Rewards </a:t>
            </a:r>
            <a:r>
              <a:rPr lang="en-US" sz="3000" i="1" dirty="0" smtClean="0"/>
              <a:t>can</a:t>
            </a:r>
            <a:r>
              <a:rPr lang="en-US" sz="3000" dirty="0" smtClean="0"/>
              <a:t> improve creativity and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22" y="847"/>
            <a:ext cx="2496165" cy="20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51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312" y="93665"/>
            <a:ext cx="8610600" cy="1293028"/>
          </a:xfrm>
        </p:spPr>
        <p:txBody>
          <a:bodyPr/>
          <a:lstStyle/>
          <a:p>
            <a:r>
              <a:rPr lang="en-US" dirty="0" smtClean="0"/>
              <a:t>Biological Predispositions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35" y="1083047"/>
            <a:ext cx="10867193" cy="2700508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We learn associations that correlate naturally</a:t>
            </a:r>
          </a:p>
          <a:p>
            <a:r>
              <a:rPr lang="en-US" sz="3000" dirty="0" smtClean="0"/>
              <a:t>Food is a good reward for hamster digging, but not face washing</a:t>
            </a:r>
          </a:p>
          <a:p>
            <a:pPr lvl="1"/>
            <a:r>
              <a:rPr lang="en-US" sz="2800" dirty="0" smtClean="0"/>
              <a:t>Digging naturally leads to food</a:t>
            </a:r>
          </a:p>
          <a:p>
            <a:r>
              <a:rPr lang="en-US" sz="3000" dirty="0" smtClean="0"/>
              <a:t>Instinctive drift describes the animals tendency to revert to natural behavior</a:t>
            </a:r>
            <a:endParaRPr lang="en-US" sz="3000" dirty="0"/>
          </a:p>
        </p:txBody>
      </p:sp>
      <p:pic>
        <p:nvPicPr>
          <p:cNvPr id="2050" name="Picture 2" descr="https://figures.boundless.com/4033/full/dolphins-at-loro-parque-1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7"/>
          <a:stretch/>
        </p:blipFill>
        <p:spPr bwMode="auto">
          <a:xfrm>
            <a:off x="2688038" y="4018208"/>
            <a:ext cx="2466324" cy="26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44" y="3960254"/>
            <a:ext cx="3666185" cy="27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36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95324"/>
            <a:ext cx="10058400" cy="3566160"/>
          </a:xfrm>
        </p:spPr>
        <p:txBody>
          <a:bodyPr/>
          <a:lstStyle/>
          <a:p>
            <a:r>
              <a:rPr lang="en-US" dirty="0" smtClean="0"/>
              <a:t>Learning by Observation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28" y="167426"/>
            <a:ext cx="6225503" cy="4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2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6900" y="2194561"/>
            <a:ext cx="10909300" cy="1056640"/>
          </a:xfrm>
        </p:spPr>
        <p:txBody>
          <a:bodyPr>
            <a:noAutofit/>
          </a:bodyPr>
          <a:lstStyle/>
          <a:p>
            <a:r>
              <a:rPr lang="en-US" sz="3000" dirty="0" smtClean="0"/>
              <a:t>I can explain how social learning shapes the argument for and against violent media.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251201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2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Bandura: Social Learning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886"/>
            <a:ext cx="12312203" cy="4632339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http://www.youtube.com/watch?feature=player_embedded&amp;v=NjTxQy_U3ac</a:t>
            </a:r>
          </a:p>
          <a:p>
            <a:r>
              <a:rPr lang="en-US" sz="3000" dirty="0" smtClean="0"/>
              <a:t>Results</a:t>
            </a:r>
          </a:p>
          <a:p>
            <a:pPr lvl="1"/>
            <a:r>
              <a:rPr lang="en-US" sz="2800" dirty="0" smtClean="0"/>
              <a:t>More likely to imitate behaviors of those we perceive as similar to ourselves</a:t>
            </a:r>
          </a:p>
          <a:p>
            <a:pPr lvl="1"/>
            <a:r>
              <a:rPr lang="en-US" sz="2800" dirty="0" smtClean="0"/>
              <a:t>More likely to imitate behaviors that have positive consequences or at least no negative consequences</a:t>
            </a:r>
          </a:p>
          <a:p>
            <a:r>
              <a:rPr lang="en-US" sz="3000" dirty="0" smtClean="0"/>
              <a:t>Contemporary Examples?</a:t>
            </a:r>
          </a:p>
          <a:p>
            <a:r>
              <a:rPr lang="en-US" sz="3000" dirty="0" err="1" smtClean="0"/>
              <a:t>Prosocial</a:t>
            </a:r>
            <a:r>
              <a:rPr lang="en-US" sz="3000" dirty="0" smtClean="0"/>
              <a:t> Learning: learning from good examples</a:t>
            </a:r>
          </a:p>
          <a:p>
            <a:r>
              <a:rPr lang="en-US" sz="3000" dirty="0" smtClean="0"/>
              <a:t>The earlier the better!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1" y="4081272"/>
            <a:ext cx="3629025" cy="268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4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Television…video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81" y="2057401"/>
            <a:ext cx="10988255" cy="501226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800" dirty="0"/>
              <a:t>66.67% of US homes have three+ TVs</a:t>
            </a:r>
          </a:p>
          <a:p>
            <a:pPr>
              <a:lnSpc>
                <a:spcPct val="110000"/>
              </a:lnSpc>
            </a:pPr>
            <a:r>
              <a:rPr lang="en-US" sz="4800" dirty="0"/>
              <a:t>Most characters are young, single, and non-Hispanic</a:t>
            </a:r>
          </a:p>
          <a:p>
            <a:pPr>
              <a:lnSpc>
                <a:spcPct val="110000"/>
              </a:lnSpc>
            </a:pPr>
            <a:r>
              <a:rPr lang="en-US" sz="4800" dirty="0"/>
              <a:t>Many shows are violent-crime heavy</a:t>
            </a:r>
          </a:p>
          <a:p>
            <a:pPr>
              <a:lnSpc>
                <a:spcPct val="110000"/>
              </a:lnSpc>
            </a:pPr>
            <a:r>
              <a:rPr lang="en-US" sz="4800" dirty="0"/>
              <a:t>~ Child sees 8000 TV murders and 100,000 other acts of violence before finishing elementary school (not including cable or movies)</a:t>
            </a:r>
          </a:p>
          <a:p>
            <a:pPr>
              <a:lnSpc>
                <a:spcPct val="110000"/>
              </a:lnSpc>
            </a:pPr>
            <a:r>
              <a:rPr lang="en-US" sz="4800" dirty="0" smtClean="0"/>
              <a:t>Results</a:t>
            </a:r>
          </a:p>
          <a:p>
            <a:pPr lvl="1">
              <a:lnSpc>
                <a:spcPct val="110000"/>
              </a:lnSpc>
            </a:pPr>
            <a:r>
              <a:rPr lang="en-US" sz="4200" dirty="0" smtClean="0"/>
              <a:t>More time elementary students engage with violent media, more often they get into fights</a:t>
            </a:r>
          </a:p>
          <a:p>
            <a:pPr lvl="1">
              <a:lnSpc>
                <a:spcPct val="110000"/>
              </a:lnSpc>
            </a:pPr>
            <a:r>
              <a:rPr lang="en-US" sz="4200" dirty="0" smtClean="0"/>
              <a:t>More at risk for aggression and crime as teens and adults</a:t>
            </a:r>
          </a:p>
          <a:p>
            <a:pPr lvl="1">
              <a:lnSpc>
                <a:spcPct val="110000"/>
              </a:lnSpc>
            </a:pPr>
            <a:r>
              <a:rPr lang="en-US" sz="4200" dirty="0" smtClean="0"/>
              <a:t>Homicide rates correlate with spread of TV media</a:t>
            </a:r>
            <a:endParaRPr lang="en-US" sz="3000" dirty="0" smtClean="0"/>
          </a:p>
          <a:p>
            <a:pPr>
              <a:lnSpc>
                <a:spcPct val="110000"/>
              </a:lnSpc>
            </a:pPr>
            <a:r>
              <a:rPr lang="en-US" sz="4800" dirty="0"/>
              <a:t>Role of desensitization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53509"/>
            <a:ext cx="2876285" cy="17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9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153" y="182321"/>
            <a:ext cx="10058400" cy="1450757"/>
          </a:xfrm>
        </p:spPr>
        <p:txBody>
          <a:bodyPr/>
          <a:lstStyle/>
          <a:p>
            <a:pPr algn="l"/>
            <a:r>
              <a:rPr lang="en-US" dirty="0" smtClean="0"/>
              <a:t>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Conditioning=the process of learning an association</a:t>
            </a:r>
          </a:p>
          <a:p>
            <a:r>
              <a:rPr lang="en-US" sz="3000" dirty="0" smtClean="0"/>
              <a:t>Types of condition</a:t>
            </a:r>
          </a:p>
          <a:p>
            <a:pPr lvl="1"/>
            <a:r>
              <a:rPr lang="en-US" sz="2400" dirty="0" smtClean="0"/>
              <a:t>Operant- associate response and </a:t>
            </a:r>
            <a:r>
              <a:rPr lang="en-US" sz="2400" dirty="0" err="1" smtClean="0"/>
              <a:t>consequence</a:t>
            </a:r>
            <a:r>
              <a:rPr lang="en-US" sz="2400" dirty="0" err="1" smtClean="0">
                <a:sym typeface="Wingdings" panose="05000000000000000000" pitchFamily="2" charset="2"/>
              </a:rPr>
              <a:t>repeat</a:t>
            </a:r>
            <a:r>
              <a:rPr lang="en-US" sz="2400" dirty="0" smtClean="0">
                <a:sym typeface="Wingdings" panose="05000000000000000000" pitchFamily="2" charset="2"/>
              </a:rPr>
              <a:t> acts followed by good results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Examples??</a:t>
            </a:r>
            <a:endParaRPr lang="en-US" sz="2400" dirty="0" smtClean="0"/>
          </a:p>
          <a:p>
            <a:pPr lvl="1"/>
            <a:r>
              <a:rPr lang="en-US" sz="2400" dirty="0" smtClean="0"/>
              <a:t>Classical- associate two </a:t>
            </a:r>
            <a:r>
              <a:rPr lang="en-US" sz="2400" dirty="0" err="1" smtClean="0"/>
              <a:t>stimuli</a:t>
            </a:r>
            <a:r>
              <a:rPr lang="en-US" sz="2400" dirty="0" err="1" smtClean="0">
                <a:sym typeface="Wingdings" panose="05000000000000000000" pitchFamily="2" charset="2"/>
              </a:rPr>
              <a:t>anticipate</a:t>
            </a:r>
            <a:r>
              <a:rPr lang="en-US" sz="2400" dirty="0" smtClean="0">
                <a:sym typeface="Wingdings" panose="05000000000000000000" pitchFamily="2" charset="2"/>
              </a:rPr>
              <a:t> an event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Examples??</a:t>
            </a:r>
            <a:endParaRPr lang="en-US" sz="2400" dirty="0" smtClean="0"/>
          </a:p>
          <a:p>
            <a:r>
              <a:rPr lang="en-US" sz="3000" dirty="0" smtClean="0"/>
              <a:t>Can we utilize both types of conditioning at once?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21" y="4707173"/>
            <a:ext cx="1453362" cy="179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19"/>
            <a:ext cx="3947258" cy="20699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381168" y="3005593"/>
            <a:ext cx="1105231" cy="79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61575" y="2512124"/>
            <a:ext cx="385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59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72597"/>
            <a:ext cx="10058400" cy="3566160"/>
          </a:xfrm>
        </p:spPr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pic>
        <p:nvPicPr>
          <p:cNvPr id="4" name="Picture 3" descr="figure 08-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7297" r="52846" b="71739"/>
          <a:stretch/>
        </p:blipFill>
        <p:spPr>
          <a:xfrm>
            <a:off x="1596979" y="222741"/>
            <a:ext cx="2685585" cy="1559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figure 08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5" t="26897" b="51428"/>
          <a:stretch>
            <a:fillRect/>
          </a:stretch>
        </p:blipFill>
        <p:spPr>
          <a:xfrm>
            <a:off x="8170195" y="222741"/>
            <a:ext cx="2819400" cy="1436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935980" y="811849"/>
            <a:ext cx="381000" cy="381000"/>
          </a:xfrm>
          <a:prstGeom prst="plus">
            <a:avLst>
              <a:gd name="adj" fmla="val 36667"/>
            </a:avLst>
          </a:prstGeom>
          <a:solidFill>
            <a:srgbClr val="007E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3" descr="figure 08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46" b="71739"/>
          <a:stretch>
            <a:fillRect/>
          </a:stretch>
        </p:blipFill>
        <p:spPr>
          <a:xfrm>
            <a:off x="1477918" y="2072597"/>
            <a:ext cx="2901950" cy="2101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figure 08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5" t="26897" b="51428"/>
          <a:stretch>
            <a:fillRect/>
          </a:stretch>
        </p:blipFill>
        <p:spPr>
          <a:xfrm>
            <a:off x="8170195" y="2405178"/>
            <a:ext cx="2819400" cy="1436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935980" y="2933022"/>
            <a:ext cx="381000" cy="381000"/>
          </a:xfrm>
          <a:prstGeom prst="plus">
            <a:avLst>
              <a:gd name="adj" fmla="val 36667"/>
            </a:avLst>
          </a:prstGeom>
          <a:solidFill>
            <a:srgbClr val="007E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2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 can explain an example of classical conditioning using the terms unconditioned stimulus, conditioned stimulus, unconditioned response, and conditioned response.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995696"/>
            <a:ext cx="3095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5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Stimuli and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1845733"/>
            <a:ext cx="10679162" cy="460658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Unconditioned Response</a:t>
            </a:r>
          </a:p>
          <a:p>
            <a:pPr lvl="1"/>
            <a:r>
              <a:rPr lang="en-US" sz="2400" dirty="0" smtClean="0"/>
              <a:t>Unlearned, natural reaction to a stimulus</a:t>
            </a:r>
          </a:p>
          <a:p>
            <a:pPr lvl="1"/>
            <a:r>
              <a:rPr lang="en-US" sz="2400" dirty="0" smtClean="0"/>
              <a:t>Ex. Salivating when food is in mouth</a:t>
            </a:r>
          </a:p>
          <a:p>
            <a:r>
              <a:rPr lang="en-US" sz="3000" dirty="0" smtClean="0"/>
              <a:t>Unconditioned Stimulus</a:t>
            </a:r>
          </a:p>
          <a:p>
            <a:pPr lvl="1"/>
            <a:r>
              <a:rPr lang="en-US" sz="2400" dirty="0" smtClean="0"/>
              <a:t>Stimulus that naturally produces a response</a:t>
            </a:r>
          </a:p>
          <a:p>
            <a:pPr lvl="1"/>
            <a:r>
              <a:rPr lang="en-US" sz="2400" dirty="0" smtClean="0"/>
              <a:t>Ex. Food</a:t>
            </a:r>
          </a:p>
          <a:p>
            <a:r>
              <a:rPr lang="en-US" sz="3000" dirty="0" smtClean="0"/>
              <a:t>Conditioned Response</a:t>
            </a:r>
          </a:p>
          <a:p>
            <a:pPr lvl="1"/>
            <a:r>
              <a:rPr lang="en-US" sz="2600" dirty="0" smtClean="0"/>
              <a:t>Learned response to a previously neutral stimulus</a:t>
            </a:r>
          </a:p>
          <a:p>
            <a:pPr lvl="1"/>
            <a:r>
              <a:rPr lang="en-US" sz="2600" dirty="0" smtClean="0"/>
              <a:t>Ex. Salivating when hearing a bell</a:t>
            </a:r>
          </a:p>
          <a:p>
            <a:r>
              <a:rPr lang="en-US" sz="3000" dirty="0" smtClean="0"/>
              <a:t>Conditioned Stimulus</a:t>
            </a:r>
          </a:p>
          <a:p>
            <a:pPr lvl="1"/>
            <a:r>
              <a:rPr lang="en-US" sz="2600" dirty="0" smtClean="0"/>
              <a:t>A stimulus that previously did not produce a response, but now does!</a:t>
            </a:r>
          </a:p>
          <a:p>
            <a:pPr lvl="1"/>
            <a:r>
              <a:rPr lang="en-US" sz="2600" dirty="0" smtClean="0"/>
              <a:t>Ex. Bell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077496" y="6376021"/>
            <a:ext cx="876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http://www.youtube.com/watch?feature=player_embedded&amp;v=Eo7jcI8fAuI</a:t>
            </a:r>
          </a:p>
        </p:txBody>
      </p:sp>
    </p:spTree>
    <p:extLst>
      <p:ext uri="{BB962C8B-B14F-4D97-AF65-F5344CB8AC3E}">
        <p14:creationId xmlns:p14="http://schemas.microsoft.com/office/powerpoint/2010/main" val="263167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Ivan Pavlov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20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century Russian psychologist</a:t>
            </a:r>
          </a:p>
          <a:p>
            <a:r>
              <a:rPr lang="en-US" sz="3000" dirty="0" smtClean="0"/>
              <a:t>Foundation for </a:t>
            </a:r>
            <a:r>
              <a:rPr lang="en-US" sz="3000" i="1" dirty="0" smtClean="0"/>
              <a:t>behaviorism</a:t>
            </a:r>
          </a:p>
          <a:p>
            <a:r>
              <a:rPr lang="en-US" sz="3000" dirty="0" smtClean="0"/>
              <a:t>Disliked the “</a:t>
            </a:r>
            <a:r>
              <a:rPr lang="en-US" sz="3000" dirty="0" err="1" smtClean="0"/>
              <a:t>mentalistic</a:t>
            </a:r>
            <a:r>
              <a:rPr lang="en-US" sz="3000" dirty="0" smtClean="0"/>
              <a:t>” studies</a:t>
            </a:r>
          </a:p>
          <a:p>
            <a:pPr lvl="1"/>
            <a:r>
              <a:rPr lang="en-US" sz="2800" dirty="0" smtClean="0"/>
              <a:t>e.g. consciousness, introspection</a:t>
            </a:r>
          </a:p>
          <a:p>
            <a:r>
              <a:rPr lang="en-US" sz="3000" dirty="0" smtClean="0"/>
              <a:t>Focused on observable behavior</a:t>
            </a:r>
          </a:p>
          <a:p>
            <a:r>
              <a:rPr lang="en-US" sz="3000" dirty="0" smtClean="0"/>
              <a:t>Basic laws of learning are universal among animals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568" y="4521496"/>
            <a:ext cx="1603512" cy="22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9555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1479</Words>
  <Application>Microsoft Office PowerPoint</Application>
  <PresentationFormat>Widescreen</PresentationFormat>
  <Paragraphs>234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</vt:lpstr>
      <vt:lpstr>Vapor Trail</vt:lpstr>
      <vt:lpstr>Learning</vt:lpstr>
      <vt:lpstr>Learning, Learning Targets</vt:lpstr>
      <vt:lpstr>What is learning?</vt:lpstr>
      <vt:lpstr>How Do We Learn</vt:lpstr>
      <vt:lpstr>Conditioning</vt:lpstr>
      <vt:lpstr>Classical Conditioning</vt:lpstr>
      <vt:lpstr>Learning Target</vt:lpstr>
      <vt:lpstr>Stimuli and Responses</vt:lpstr>
      <vt:lpstr>Ivan Pavlov</vt:lpstr>
      <vt:lpstr>Pavlov’s Dogs: Foundation</vt:lpstr>
      <vt:lpstr>Pavlov’s Dogs: The Experiment</vt:lpstr>
      <vt:lpstr>PowerPoint Presentation</vt:lpstr>
      <vt:lpstr>Pavlov’s Dogs: Results</vt:lpstr>
      <vt:lpstr>Conditioning Processes</vt:lpstr>
      <vt:lpstr>Acquisition</vt:lpstr>
      <vt:lpstr>Extinction and Spontaneous Recovery</vt:lpstr>
      <vt:lpstr>Generalization</vt:lpstr>
      <vt:lpstr>PowerPoint Presentation</vt:lpstr>
      <vt:lpstr>Discrimination</vt:lpstr>
      <vt:lpstr>PowerPoint Presentation</vt:lpstr>
      <vt:lpstr>PowerPoint Presentation</vt:lpstr>
      <vt:lpstr>Pavlov’s Legacy</vt:lpstr>
      <vt:lpstr>PowerPoint Presentation</vt:lpstr>
      <vt:lpstr>Little Albert</vt:lpstr>
      <vt:lpstr>Operant Conditioning</vt:lpstr>
      <vt:lpstr>Learning Targets</vt:lpstr>
      <vt:lpstr>Basic Principles </vt:lpstr>
      <vt:lpstr>B.F. Skinner (1904-1990)</vt:lpstr>
      <vt:lpstr>PowerPoint Presentation</vt:lpstr>
      <vt:lpstr>Shaping Behavior</vt:lpstr>
      <vt:lpstr>Types of Reinforcers</vt:lpstr>
      <vt:lpstr>Other Reinforcers</vt:lpstr>
      <vt:lpstr>Learning Target</vt:lpstr>
      <vt:lpstr>Reinforcement Schedule</vt:lpstr>
      <vt:lpstr>Types of Schedules</vt:lpstr>
      <vt:lpstr>PowerPoint Presentation</vt:lpstr>
      <vt:lpstr>Learning Target</vt:lpstr>
      <vt:lpstr>Punishment</vt:lpstr>
      <vt:lpstr>Spanking</vt:lpstr>
      <vt:lpstr>Role of Cognition in Operant Conditioning</vt:lpstr>
      <vt:lpstr>Learning Target</vt:lpstr>
      <vt:lpstr>Motivation</vt:lpstr>
      <vt:lpstr>Biological Predispositions</vt:lpstr>
      <vt:lpstr>Learning by Observation</vt:lpstr>
      <vt:lpstr>Learning Target</vt:lpstr>
      <vt:lpstr>Albert Bandura: Social Learning Theory</vt:lpstr>
      <vt:lpstr>Television…video games?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</dc:title>
  <dc:creator>Stephanie Giola</dc:creator>
  <cp:lastModifiedBy>Stephanie Giola</cp:lastModifiedBy>
  <cp:revision>8</cp:revision>
  <dcterms:created xsi:type="dcterms:W3CDTF">2014-02-21T22:40:05Z</dcterms:created>
  <dcterms:modified xsi:type="dcterms:W3CDTF">2014-03-04T03:19:07Z</dcterms:modified>
</cp:coreProperties>
</file>