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handoutMasterIdLst>
    <p:handoutMasterId r:id="rId45"/>
  </p:handoutMasterIdLst>
  <p:sldIdLst>
    <p:sldId id="267" r:id="rId2"/>
    <p:sldId id="256" r:id="rId3"/>
    <p:sldId id="257" r:id="rId4"/>
    <p:sldId id="259" r:id="rId5"/>
    <p:sldId id="258" r:id="rId6"/>
    <p:sldId id="260" r:id="rId7"/>
    <p:sldId id="262" r:id="rId8"/>
    <p:sldId id="261" r:id="rId9"/>
    <p:sldId id="282" r:id="rId10"/>
    <p:sldId id="283" r:id="rId11"/>
    <p:sldId id="271" r:id="rId12"/>
    <p:sldId id="294" r:id="rId13"/>
    <p:sldId id="295" r:id="rId14"/>
    <p:sldId id="296" r:id="rId15"/>
    <p:sldId id="297" r:id="rId16"/>
    <p:sldId id="275" r:id="rId17"/>
    <p:sldId id="284" r:id="rId18"/>
    <p:sldId id="299" r:id="rId19"/>
    <p:sldId id="272" r:id="rId20"/>
    <p:sldId id="289" r:id="rId21"/>
    <p:sldId id="290" r:id="rId22"/>
    <p:sldId id="291" r:id="rId23"/>
    <p:sldId id="292" r:id="rId24"/>
    <p:sldId id="293" r:id="rId25"/>
    <p:sldId id="276" r:id="rId26"/>
    <p:sldId id="285" r:id="rId27"/>
    <p:sldId id="298" r:id="rId28"/>
    <p:sldId id="273" r:id="rId29"/>
    <p:sldId id="303" r:id="rId30"/>
    <p:sldId id="304" r:id="rId31"/>
    <p:sldId id="305" r:id="rId32"/>
    <p:sldId id="306" r:id="rId33"/>
    <p:sldId id="277" r:id="rId34"/>
    <p:sldId id="286" r:id="rId35"/>
    <p:sldId id="307" r:id="rId36"/>
    <p:sldId id="274" r:id="rId37"/>
    <p:sldId id="300" r:id="rId38"/>
    <p:sldId id="301" r:id="rId39"/>
    <p:sldId id="278" r:id="rId40"/>
    <p:sldId id="287" r:id="rId41"/>
    <p:sldId id="302" r:id="rId42"/>
    <p:sldId id="280" r:id="rId43"/>
    <p:sldId id="288"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p:scale>
          <a:sx n="118" d="100"/>
          <a:sy n="118" d="100"/>
        </p:scale>
        <p:origin x="-143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75AAD866-BD30-4900-A312-1FFE45F92301}" type="datetimeFigureOut">
              <a:rPr lang="en-US" smtClean="0"/>
              <a:pPr/>
              <a:t>11/14/2013</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C1924933-D89A-461B-A3D4-723733632811}" type="slidenum">
              <a:rPr lang="en-US" smtClean="0"/>
              <a:pPr/>
              <a:t>‹#›</a:t>
            </a:fld>
            <a:endParaRPr lang="en-US"/>
          </a:p>
        </p:txBody>
      </p:sp>
    </p:spTree>
    <p:extLst>
      <p:ext uri="{BB962C8B-B14F-4D97-AF65-F5344CB8AC3E}">
        <p14:creationId xmlns:p14="http://schemas.microsoft.com/office/powerpoint/2010/main" val="2508734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CBDC2C18-F412-4485-8817-5F7F3AF07AA7}"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BDC2C18-F412-4485-8817-5F7F3AF07AA7}" type="slidenum">
              <a:rPr lang="en-US" smtClean="0"/>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BDC2C18-F412-4485-8817-5F7F3AF07AA7}" type="slidenum">
              <a:rPr lang="en-US" smtClean="0"/>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BDC2C18-F412-4485-8817-5F7F3AF07AA7}" type="slidenum">
              <a:rPr lang="en-US" smtClean="0"/>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BDC2C18-F412-4485-8817-5F7F3AF07AA7}"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BDC2C18-F412-4485-8817-5F7F3AF07AA7}" type="slidenum">
              <a:rPr lang="en-US" smtClean="0"/>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BDC2C18-F412-4485-8817-5F7F3AF07AA7}" type="slidenum">
              <a:rPr lang="en-US" smtClean="0"/>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BDC2C18-F412-4485-8817-5F7F3AF07AA7}" type="slidenum">
              <a:rPr lang="en-US" smtClean="0"/>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BDC2C18-F412-4485-8817-5F7F3AF07AA7}"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BDC2C18-F412-4485-8817-5F7F3AF07AA7}" type="slidenum">
              <a:rPr lang="en-US" smtClean="0"/>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BE160D2-FC6F-41B7-80A5-BDC795B48CED}" type="datetimeFigureOut">
              <a:rPr lang="en-US" smtClean="0"/>
              <a:pPr/>
              <a:t>11/14/2013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BDC2C18-F412-4485-8817-5F7F3AF07AA7}"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E160D2-FC6F-41B7-80A5-BDC795B48CED}" type="datetimeFigureOut">
              <a:rPr lang="en-US" smtClean="0"/>
              <a:pPr/>
              <a:t>11/14/2013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BDC2C18-F412-4485-8817-5F7F3AF07AA7}"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p:dissolv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freedomhouse.org/report/freedom-world/2013/egypt" TargetMode="External"/><Relationship Id="rId2" Type="http://schemas.openxmlformats.org/officeDocument/2006/relationships/hyperlink" Target="http://www.sis.gov.eg/En/Templates/Articles/tmpArticles.aspx?ArtID=3092" TargetMode="External"/><Relationship Id="rId1" Type="http://schemas.openxmlformats.org/officeDocument/2006/relationships/slideLayout" Target="../slideLayouts/slideLayout2.xml"/><Relationship Id="rId6" Type="http://schemas.openxmlformats.org/officeDocument/2006/relationships/hyperlink" Target="http://www.youtube.com/watch?v=4U0m2_ejqSM" TargetMode="External"/><Relationship Id="rId5" Type="http://schemas.openxmlformats.org/officeDocument/2006/relationships/hyperlink" Target="http://topics.nytimes.com/top/news/international/countriesandterritories/egypt/" TargetMode="External"/><Relationship Id="rId4" Type="http://schemas.openxmlformats.org/officeDocument/2006/relationships/hyperlink" Target="http://www.bbc.co.uk/news/world-africa-13315719"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usatoday30.usatoday.com/news/world/story/2011-12-31/un-secretary-general-arab-spring/52299608/1" TargetMode="External"/><Relationship Id="rId2" Type="http://schemas.openxmlformats.org/officeDocument/2006/relationships/hyperlink" Target="http://www.un.org/New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wane.com/news/international/key-events-in-egypts-uprising-and-unrest_97443045" TargetMode="External"/><Relationship Id="rId2" Type="http://schemas.openxmlformats.org/officeDocument/2006/relationships/hyperlink" Target="http://www.infoplease.com/country/egypt.html?pageno=7" TargetMode="External"/><Relationship Id="rId1" Type="http://schemas.openxmlformats.org/officeDocument/2006/relationships/slideLayout" Target="../slideLayouts/slideLayout2.xml"/><Relationship Id="rId4" Type="http://schemas.openxmlformats.org/officeDocument/2006/relationships/hyperlink" Target="http://en-maktoob.news.yahoo.com/egypt-unsustainable-path-132442825.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ane.com/news/international/key-events-in-egypts-uprising-and-unrest_97443045" TargetMode="External"/><Relationship Id="rId2" Type="http://schemas.openxmlformats.org/officeDocument/2006/relationships/hyperlink" Target="http://www.infoplease.com/country/egypt.html?pageno=7" TargetMode="External"/><Relationship Id="rId1" Type="http://schemas.openxmlformats.org/officeDocument/2006/relationships/slideLayout" Target="../slideLayouts/slideLayout2.xml"/><Relationship Id="rId4" Type="http://schemas.openxmlformats.org/officeDocument/2006/relationships/hyperlink" Target="http://old.wordtravels.com/Travelguide/Countries/Egypt/Ma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Arab Spring: Egypt</a:t>
            </a:r>
            <a:endParaRPr lang="en-US" dirty="0"/>
          </a:p>
        </p:txBody>
      </p:sp>
      <p:sp>
        <p:nvSpPr>
          <p:cNvPr id="3" name="Subtitle 2"/>
          <p:cNvSpPr>
            <a:spLocks noGrp="1"/>
          </p:cNvSpPr>
          <p:nvPr>
            <p:ph type="subTitle" idx="1"/>
          </p:nvPr>
        </p:nvSpPr>
        <p:spPr/>
        <p:txBody>
          <a:bodyPr/>
          <a:lstStyle/>
          <a:p>
            <a:r>
              <a:rPr lang="en-US" dirty="0" smtClean="0"/>
              <a:t>Global Issues</a:t>
            </a:r>
          </a:p>
          <a:p>
            <a:r>
              <a:rPr lang="en-US" dirty="0" smtClean="0"/>
              <a:t>1</a:t>
            </a:r>
            <a:r>
              <a:rPr lang="en-US" baseline="30000" dirty="0" smtClean="0"/>
              <a:t>st</a:t>
            </a:r>
            <a:r>
              <a:rPr lang="en-US" dirty="0" smtClean="0"/>
              <a:t> Period</a:t>
            </a:r>
          </a:p>
          <a:p>
            <a:r>
              <a:rPr lang="en-US" dirty="0" smtClean="0"/>
              <a:t>1</a:t>
            </a:r>
            <a:r>
              <a:rPr lang="en-US" baseline="30000" dirty="0" smtClean="0"/>
              <a:t>st</a:t>
            </a:r>
            <a:r>
              <a:rPr lang="en-US" dirty="0" smtClean="0"/>
              <a:t> Semester</a:t>
            </a:r>
            <a:endParaRPr lang="en-US" dirty="0"/>
          </a:p>
        </p:txBody>
      </p:sp>
      <p:pic>
        <p:nvPicPr>
          <p:cNvPr id="45058" name="Picture 2" descr="http://old.wordtravels.com/images/map/Egypt_map.jpg"/>
          <p:cNvPicPr>
            <a:picLocks noChangeAspect="1" noChangeArrowheads="1"/>
          </p:cNvPicPr>
          <p:nvPr/>
        </p:nvPicPr>
        <p:blipFill>
          <a:blip r:embed="rId2" cstate="print"/>
          <a:srcRect/>
          <a:stretch>
            <a:fillRect/>
          </a:stretch>
        </p:blipFill>
        <p:spPr bwMode="auto">
          <a:xfrm>
            <a:off x="4038600" y="2286000"/>
            <a:ext cx="3762375" cy="4015841"/>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Answer: </a:t>
            </a:r>
          </a:p>
          <a:p>
            <a:pPr lvl="1"/>
            <a:r>
              <a:rPr lang="en-US" dirty="0" smtClean="0"/>
              <a:t>C: 1953</a:t>
            </a:r>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Conflict Developments</a:t>
            </a:r>
            <a:endParaRPr lang="en-US" dirty="0"/>
          </a:p>
        </p:txBody>
      </p:sp>
      <p:sp>
        <p:nvSpPr>
          <p:cNvPr id="3" name="Subtitle 2"/>
          <p:cNvSpPr>
            <a:spLocks noGrp="1"/>
          </p:cNvSpPr>
          <p:nvPr>
            <p:ph type="subTitle" idx="1"/>
          </p:nvPr>
        </p:nvSpPr>
        <p:spPr/>
        <p:txBody>
          <a:bodyPr/>
          <a:lstStyle/>
          <a:p>
            <a:r>
              <a:rPr lang="en-US" dirty="0" smtClean="0"/>
              <a:t>By: Chance Cote</a:t>
            </a:r>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July 3 - Egypt's armed forces depose Morsi after huge street protests against his rule. Morsi is sequestered in a Republican Guard barracks after denouncing what he called a "military coup" that stripped him of power a year after he was freely elected</a:t>
            </a:r>
          </a:p>
          <a:p>
            <a:r>
              <a:rPr lang="en-US" dirty="0" smtClean="0"/>
              <a:t>July 8 - More than 50 people are killed when the army opens fire on Morsi supporters. Protesters say shooting started as they performed morning prayers outside the Cairo barracks where Morsi was believed to be held.</a:t>
            </a:r>
          </a:p>
          <a:p>
            <a:r>
              <a:rPr lang="en-US" dirty="0" smtClean="0"/>
              <a:t>July 9 - Gulf Arab states shower Cairo with $8 billion in aid, showing their support for the interim military-backed government.</a:t>
            </a:r>
          </a:p>
          <a:p>
            <a:r>
              <a:rPr lang="en-US" dirty="0" smtClean="0"/>
              <a:t>July 16 - An interim cabinet of 33 ministers, mostly technocrats and liberals, is sworn in, led by interim head of state Adli Mansour.</a:t>
            </a:r>
          </a:p>
          <a:p>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July 27 - Security forces shoot dead at least 80 Brotherhood supporters after a day of rival mass rallies.</a:t>
            </a:r>
          </a:p>
          <a:p>
            <a:r>
              <a:rPr lang="en-US" dirty="0" smtClean="0"/>
              <a:t>August 7 - Days of international mediation efforts collapse and the army-installed government repeats its threat to take action against supporters of Morsi.</a:t>
            </a:r>
          </a:p>
          <a:p>
            <a:r>
              <a:rPr lang="en-US" dirty="0" smtClean="0"/>
              <a:t>August 14 - Egypt imposes a month-long state of emergency after 149 people are killed in a raid on Cairo protesters demanding Morsi's reinstatement and in other clashes nationwide. State news agency says 1,403 have been wounded. Interim vice president Mohamed ElBaradei resigns, saying such bloodshed would benefit only extremists.</a:t>
            </a:r>
          </a:p>
          <a:p>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military intervention and regime change in Egypt Wednesday followed weeks of massive civil protests against the year-long rule of Mohamed Morsi and the Muslim Brotherhood. Palestinian analyst and author Nassar Ibrahim reviews what impact this change may have on the Israeli-Arab conflict, Palestinian reconciliation and the possibilities for peace between Palestinians and Israelis.</a:t>
            </a:r>
          </a:p>
          <a:p>
            <a:r>
              <a:rPr lang="en-US" dirty="0" smtClean="0"/>
              <a:t>When the Egyptian people began protesting against the Mubarak regime in January 2011, the Muslim Brotherhood waited on the sidelines to see how things would develop. When they understood the depth and seriousness of the protests they themselves took to the streets. The Brotherhood then utilized its excellent organizational and mobilization capacities to become the leading force in the protests.</a:t>
            </a:r>
          </a:p>
          <a:p>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United States intervened rapidly and strongly in Egypt at this time, working to keep any and all future changes under its control. The US made "agreements" with the Muslim Brotherhood before and during Egypt's May 2012 presidential elections. These agreements were reflected in the Brotherhood's statements about how it isn't against the west and would maintain the peace agreement with Israel. This move, of course, was supported by previously existing American ties with the Egyptian army. The US also pushed the World Bank to further tie Egypt into its policies and conditional ties.</a:t>
            </a: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2800" b="1" i="1" dirty="0" smtClean="0"/>
              <a:t>( yahoo news/Egypt crisis)</a:t>
            </a:r>
            <a:endParaRPr lang="en-US" sz="2800" dirty="0" smtClean="0"/>
          </a:p>
          <a:p>
            <a:r>
              <a:rPr lang="en-US" sz="2800" b="1" i="1" dirty="0" smtClean="0"/>
              <a:t>(Wikipedia/Egyptian protests)</a:t>
            </a:r>
            <a:endParaRPr lang="en-US" sz="2800" dirty="0" smtClean="0"/>
          </a:p>
          <a:p>
            <a:r>
              <a:rPr lang="en-US" sz="2800" b="1" i="1" dirty="0" smtClean="0"/>
              <a:t>(cbsnews/ after the Arab spring)</a:t>
            </a:r>
            <a:endParaRPr lang="en-US" sz="2800"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How many were killed after the day of mass rival?	</a:t>
            </a:r>
          </a:p>
          <a:p>
            <a:pPr marL="596646" indent="-514350">
              <a:buFont typeface="+mj-lt"/>
              <a:buAutoNum type="alphaUcPeriod"/>
            </a:pPr>
            <a:r>
              <a:rPr lang="en-US" dirty="0" smtClean="0"/>
              <a:t>13</a:t>
            </a:r>
          </a:p>
          <a:p>
            <a:pPr marL="596646" indent="-514350">
              <a:buFont typeface="+mj-lt"/>
              <a:buAutoNum type="alphaUcPeriod"/>
            </a:pPr>
            <a:r>
              <a:rPr lang="en-US" dirty="0" smtClean="0"/>
              <a:t>112</a:t>
            </a:r>
          </a:p>
          <a:p>
            <a:pPr marL="596646" indent="-514350">
              <a:buFont typeface="+mj-lt"/>
              <a:buAutoNum type="alphaUcPeriod"/>
            </a:pPr>
            <a:r>
              <a:rPr lang="en-US" dirty="0" smtClean="0"/>
              <a:t>80</a:t>
            </a:r>
          </a:p>
          <a:p>
            <a:pPr marL="596646" indent="-514350">
              <a:buFont typeface="+mj-lt"/>
              <a:buAutoNum type="alphaUcPeriod"/>
            </a:pPr>
            <a:r>
              <a:rPr lang="en-US" dirty="0" smtClean="0"/>
              <a:t>35</a:t>
            </a:r>
            <a:endParaRPr lang="en-U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Answer:</a:t>
            </a:r>
          </a:p>
          <a:p>
            <a:pPr>
              <a:buNone/>
            </a:pPr>
            <a:r>
              <a:rPr lang="en-US" dirty="0" smtClean="0"/>
              <a:t>	C: 80</a:t>
            </a:r>
          </a:p>
          <a:p>
            <a:pPr>
              <a:buNone/>
            </a:pP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Political and Social Changes</a:t>
            </a:r>
            <a:endParaRPr lang="en-US" dirty="0"/>
          </a:p>
        </p:txBody>
      </p:sp>
      <p:sp>
        <p:nvSpPr>
          <p:cNvPr id="3" name="Subtitle 2"/>
          <p:cNvSpPr>
            <a:spLocks noGrp="1"/>
          </p:cNvSpPr>
          <p:nvPr>
            <p:ph type="subTitle" idx="1"/>
          </p:nvPr>
        </p:nvSpPr>
        <p:spPr/>
        <p:txBody>
          <a:bodyPr/>
          <a:lstStyle/>
          <a:p>
            <a:r>
              <a:rPr lang="en-US" dirty="0" smtClean="0"/>
              <a:t>By: Victoriya Kaydalova</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and When it started</a:t>
            </a:r>
            <a:endParaRPr lang="en-US" dirty="0"/>
          </a:p>
        </p:txBody>
      </p:sp>
      <p:sp>
        <p:nvSpPr>
          <p:cNvPr id="3" name="Subtitle 2"/>
          <p:cNvSpPr>
            <a:spLocks noGrp="1"/>
          </p:cNvSpPr>
          <p:nvPr>
            <p:ph type="subTitle" idx="1"/>
          </p:nvPr>
        </p:nvSpPr>
        <p:spPr/>
        <p:txBody>
          <a:bodyPr/>
          <a:lstStyle/>
          <a:p>
            <a:r>
              <a:rPr lang="en-US" dirty="0" smtClean="0"/>
              <a:t>By: Rachel Friedland</a:t>
            </a:r>
            <a:endParaRPr lang="en-US"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a:t>
            </a:r>
            <a:endParaRPr lang="en-US" dirty="0"/>
          </a:p>
        </p:txBody>
      </p:sp>
      <p:sp>
        <p:nvSpPr>
          <p:cNvPr id="3" name="Content Placeholder 2"/>
          <p:cNvSpPr>
            <a:spLocks noGrp="1"/>
          </p:cNvSpPr>
          <p:nvPr>
            <p:ph idx="1"/>
          </p:nvPr>
        </p:nvSpPr>
        <p:spPr/>
        <p:txBody>
          <a:bodyPr/>
          <a:lstStyle/>
          <a:p>
            <a:r>
              <a:rPr lang="en-US" b="1" dirty="0" smtClean="0"/>
              <a:t>1882 - British troops take control of Egypt.</a:t>
            </a:r>
            <a:endParaRPr lang="en-US" dirty="0" smtClean="0"/>
          </a:p>
          <a:p>
            <a:r>
              <a:rPr lang="en-US" b="1" dirty="0" smtClean="0"/>
              <a:t>1914 - Egypt becomes a British protectorate</a:t>
            </a:r>
            <a:endParaRPr lang="en-US" dirty="0" smtClean="0"/>
          </a:p>
          <a:p>
            <a:r>
              <a:rPr lang="en-US" b="1" dirty="0" smtClean="0"/>
              <a:t>1922 - Fuad I becomes King of Egypt and Egypt gains its independence</a:t>
            </a:r>
            <a:endParaRPr lang="en-US" dirty="0" smtClean="0"/>
          </a:p>
          <a:p>
            <a:r>
              <a:rPr lang="en-US" b="1" dirty="0" smtClean="0"/>
              <a:t>1953 - Coup leader Muhammad Najib becomes president as Egypt.</a:t>
            </a: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1954 - Fellow coup leader Gamal Abdel Nasser becomes prime minister and in 1956 president.</a:t>
            </a:r>
          </a:p>
          <a:p>
            <a:r>
              <a:rPr lang="en-US" b="1" dirty="0" smtClean="0"/>
              <a:t>1970 September - Nasser dies and is replaced by his Vice-President, Anwar al-Sadat.</a:t>
            </a:r>
            <a:endParaRPr lang="en-US" dirty="0" smtClean="0"/>
          </a:p>
          <a:p>
            <a:r>
              <a:rPr lang="en-US" b="1" dirty="0" smtClean="0"/>
              <a:t>1981 October 6- Anwar al-Sadat is assassinated by Jihad members.</a:t>
            </a:r>
            <a:endParaRPr lang="en-US" dirty="0" smtClean="0"/>
          </a:p>
          <a:p>
            <a:r>
              <a:rPr lang="en-US" b="1" dirty="0" smtClean="0"/>
              <a:t>A national referendum approves Hosni Mubarak as the new president</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2011 February - President Mubarak steps down and hands power to the army council</a:t>
            </a:r>
            <a:r>
              <a:rPr lang="en-US" dirty="0" smtClean="0"/>
              <a:t> </a:t>
            </a:r>
          </a:p>
          <a:p>
            <a:r>
              <a:rPr lang="en-US" b="1" dirty="0" smtClean="0"/>
              <a:t>After Mubarak the Supreme Council of the Armed Forces controlled the country</a:t>
            </a:r>
            <a:r>
              <a:rPr lang="en-US" dirty="0" smtClean="0"/>
              <a:t>. </a:t>
            </a:r>
          </a:p>
          <a:p>
            <a:r>
              <a:rPr lang="en-US" b="1" dirty="0" smtClean="0"/>
              <a:t>Mohamed Morsi was the first democratic president of Egypt</a:t>
            </a:r>
            <a:r>
              <a:rPr lang="en-US" dirty="0" smtClean="0"/>
              <a:t> </a:t>
            </a:r>
          </a:p>
          <a:p>
            <a:r>
              <a:rPr lang="en-US" b="1" dirty="0" smtClean="0"/>
              <a:t>Protest after Morsi left</a:t>
            </a:r>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Now the president term is lovers to two to four terms. They have the president chosen by the people which is watched over by the Judiciary branch. It is a republic government.</a:t>
            </a:r>
            <a:endParaRPr lang="en-US" dirty="0" smtClean="0"/>
          </a:p>
          <a:p>
            <a:r>
              <a:rPr lang="en-US" b="1" dirty="0" smtClean="0"/>
              <a:t>Currently there is no one in power as of July 3 2013.</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endParaRPr lang="en-US" dirty="0"/>
          </a:p>
        </p:txBody>
      </p:sp>
      <p:sp>
        <p:nvSpPr>
          <p:cNvPr id="3" name="Content Placeholder 2"/>
          <p:cNvSpPr>
            <a:spLocks noGrp="1"/>
          </p:cNvSpPr>
          <p:nvPr>
            <p:ph idx="1"/>
          </p:nvPr>
        </p:nvSpPr>
        <p:spPr/>
        <p:txBody>
          <a:bodyPr/>
          <a:lstStyle/>
          <a:p>
            <a:r>
              <a:rPr lang="en-US" b="1" dirty="0" smtClean="0"/>
              <a:t>They have poor economy in Egypt.</a:t>
            </a:r>
            <a:endParaRPr lang="en-US" dirty="0" smtClean="0"/>
          </a:p>
          <a:p>
            <a:r>
              <a:rPr lang="en-US" b="1" dirty="0" smtClean="0"/>
              <a:t>Islam is the official religion (90% of the population)</a:t>
            </a:r>
            <a:endParaRPr lang="en-US" dirty="0" smtClean="0"/>
          </a:p>
          <a:p>
            <a:r>
              <a:rPr lang="en-US" b="1" dirty="0" smtClean="0"/>
              <a:t>Women are still fighting for woman rights</a:t>
            </a:r>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hlinkClick r:id="rId2"/>
              </a:rPr>
              <a:t>http://www.sis.gov.eg/En/Templates/Articles/tmpArticles.aspx?ArtID=3092</a:t>
            </a:r>
            <a:endParaRPr lang="en-US" dirty="0" smtClean="0"/>
          </a:p>
          <a:p>
            <a:r>
              <a:rPr lang="en-US" u="sng" dirty="0" smtClean="0">
                <a:hlinkClick r:id="rId3"/>
              </a:rPr>
              <a:t>http://www.freedomhouse.org/report/freedom-world/2013/egypt</a:t>
            </a:r>
            <a:r>
              <a:rPr lang="en-US" dirty="0" smtClean="0"/>
              <a:t> </a:t>
            </a:r>
          </a:p>
          <a:p>
            <a:r>
              <a:rPr lang="en-US" u="sng" dirty="0" smtClean="0">
                <a:hlinkClick r:id="rId4"/>
              </a:rPr>
              <a:t>http://www.bbc.co.uk/news/world-africa-13315719</a:t>
            </a:r>
            <a:r>
              <a:rPr lang="en-US" dirty="0" smtClean="0"/>
              <a:t> (2011)</a:t>
            </a:r>
          </a:p>
          <a:p>
            <a:r>
              <a:rPr lang="en-US" u="sng" dirty="0" smtClean="0">
                <a:hlinkClick r:id="rId5"/>
              </a:rPr>
              <a:t>http://topics.nytimes.com/top/news/international/countriesandterritories/egypt/</a:t>
            </a:r>
            <a:r>
              <a:rPr lang="en-US" dirty="0" smtClean="0"/>
              <a:t> </a:t>
            </a:r>
          </a:p>
          <a:p>
            <a:r>
              <a:rPr lang="en-US" u="sng" dirty="0" smtClean="0">
                <a:hlinkClick r:id="rId6"/>
              </a:rPr>
              <a:t>http://www.youtube.com/watch?v=4U0m2_ejqSM</a:t>
            </a:r>
            <a:r>
              <a:rPr lang="en-US" dirty="0" smtClean="0"/>
              <a:t> </a:t>
            </a:r>
          </a:p>
          <a:p>
            <a:endParaRPr lang="en-US"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Who is currently in power?</a:t>
            </a:r>
          </a:p>
          <a:p>
            <a:pPr marL="916686" lvl="1" indent="-514350">
              <a:buFont typeface="+mj-lt"/>
              <a:buAutoNum type="alphaUcPeriod"/>
            </a:pPr>
            <a:r>
              <a:rPr lang="en-US" dirty="0" smtClean="0"/>
              <a:t>Mubarak</a:t>
            </a:r>
          </a:p>
          <a:p>
            <a:pPr marL="916686" lvl="1" indent="-514350">
              <a:buFont typeface="+mj-lt"/>
              <a:buAutoNum type="alphaUcPeriod"/>
            </a:pPr>
            <a:r>
              <a:rPr lang="en-US" dirty="0" smtClean="0"/>
              <a:t>Morsi</a:t>
            </a:r>
          </a:p>
          <a:p>
            <a:pPr marL="916686" lvl="1" indent="-514350">
              <a:buFont typeface="+mj-lt"/>
              <a:buAutoNum type="alphaUcPeriod"/>
            </a:pPr>
            <a:r>
              <a:rPr lang="en-US" dirty="0" smtClean="0"/>
              <a:t>No one</a:t>
            </a:r>
          </a:p>
          <a:p>
            <a:pPr marL="916686" lvl="1" indent="-514350">
              <a:buFont typeface="+mj-lt"/>
              <a:buAutoNum type="alphaUcPeriod"/>
            </a:pPr>
            <a:r>
              <a:rPr lang="en-US" dirty="0" smtClean="0"/>
              <a:t>Fuad I</a:t>
            </a:r>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Answer:</a:t>
            </a:r>
          </a:p>
          <a:p>
            <a:pPr>
              <a:buNone/>
            </a:pPr>
            <a:r>
              <a:rPr lang="en-US" dirty="0" smtClean="0"/>
              <a:t>	C: No one</a:t>
            </a:r>
            <a:endParaRPr lang="en-US"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 Involvement</a:t>
            </a:r>
            <a:endParaRPr lang="en-US" dirty="0"/>
          </a:p>
        </p:txBody>
      </p:sp>
      <p:sp>
        <p:nvSpPr>
          <p:cNvPr id="3" name="Subtitle 2"/>
          <p:cNvSpPr>
            <a:spLocks noGrp="1"/>
          </p:cNvSpPr>
          <p:nvPr>
            <p:ph type="subTitle" idx="1"/>
          </p:nvPr>
        </p:nvSpPr>
        <p:spPr/>
        <p:txBody>
          <a:bodyPr/>
          <a:lstStyle/>
          <a:p>
            <a:r>
              <a:rPr lang="en-US" dirty="0" smtClean="0"/>
              <a:t>By: Maya Williamson</a:t>
            </a:r>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Ban </a:t>
            </a:r>
            <a:r>
              <a:rPr lang="en-US" dirty="0" err="1" smtClean="0"/>
              <a:t>Ki</a:t>
            </a:r>
            <a:r>
              <a:rPr lang="en-US" dirty="0" smtClean="0"/>
              <a:t> Moon</a:t>
            </a:r>
          </a:p>
          <a:p>
            <a:pPr lvl="0"/>
            <a:r>
              <a:rPr lang="en-US" dirty="0" smtClean="0"/>
              <a:t>Moves toward democracy.</a:t>
            </a:r>
          </a:p>
          <a:p>
            <a:pPr lvl="0"/>
            <a:r>
              <a:rPr lang="en-US" dirty="0" smtClean="0"/>
              <a:t>Occupy movement.</a:t>
            </a:r>
          </a:p>
          <a:p>
            <a:pPr lvl="0"/>
            <a:r>
              <a:rPr lang="en-US" dirty="0" smtClean="0"/>
              <a:t>Spoke to early as possible to the Middle East and got strong support back from Tunisia, Egypt, Libya and Yemen, urging the countries' leaders to listen to their demands.</a:t>
            </a:r>
          </a:p>
          <a:p>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normAutofit lnSpcReduction="10000"/>
          </a:bodyPr>
          <a:lstStyle/>
          <a:p>
            <a:r>
              <a:rPr lang="en-US" dirty="0" smtClean="0"/>
              <a:t>Egypt became an independent State in February, 1922, after being a protectorate of Great Britain for 8 years. Before that it had been conquered and added to numerous ancient empires.</a:t>
            </a:r>
          </a:p>
          <a:p>
            <a:r>
              <a:rPr lang="en-US" dirty="0" smtClean="0"/>
              <a:t>After Egypt gained independence, it began with a under a monarchy. It became a republic in 1953 and the first president, Gamal Abdel Nasser, came to power in 1956.</a:t>
            </a:r>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The diplomats feel less restricted on the need to satisfy all U.N. members, and may become more outspoken and perhaps more influential on global issues.</a:t>
            </a:r>
          </a:p>
          <a:p>
            <a:pPr lvl="0"/>
            <a:r>
              <a:rPr lang="en-US" dirty="0" smtClean="0"/>
              <a:t>Uprisings across the Middle East and North Africa against oppression and inequality</a:t>
            </a:r>
          </a:p>
          <a:p>
            <a:endParaRPr lang="en-US"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U.N Ambassador of Egypt</a:t>
            </a:r>
          </a:p>
          <a:p>
            <a:pPr lvl="0"/>
            <a:r>
              <a:rPr lang="en-US" dirty="0" smtClean="0"/>
              <a:t>collect to support for developing countries in their efforts to avoid the negative effects</a:t>
            </a:r>
          </a:p>
          <a:p>
            <a:pPr lvl="0"/>
            <a:r>
              <a:rPr lang="en-US" dirty="0" smtClean="0"/>
              <a:t> of the financial, economic, food resources and energy crisis and climate change </a:t>
            </a:r>
          </a:p>
          <a:p>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UN Women </a:t>
            </a:r>
          </a:p>
          <a:p>
            <a:pPr lvl="0"/>
            <a:r>
              <a:rPr lang="en-US" dirty="0" smtClean="0"/>
              <a:t>There has been reports of sexual assault against women’s rights in public areas and all parties took firm stand ; showing zero tolerance for the violence against the women. </a:t>
            </a:r>
          </a:p>
          <a:p>
            <a:pPr lvl="0"/>
            <a:r>
              <a:rPr lang="en-US" dirty="0" smtClean="0"/>
              <a:t>Egypt’s women have the right to fully participate in political dialogue without fear or threat of violence.</a:t>
            </a:r>
          </a:p>
          <a:p>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u="sng" dirty="0" smtClean="0">
                <a:hlinkClick r:id="rId2"/>
              </a:rPr>
              <a:t>http://www.un.org/News/</a:t>
            </a:r>
            <a:endParaRPr lang="en-US" dirty="0" smtClean="0"/>
          </a:p>
          <a:p>
            <a:r>
              <a:rPr lang="en-US" u="sng" dirty="0" smtClean="0">
                <a:hlinkClick r:id="rId3"/>
              </a:rPr>
              <a:t>http://usatoday30.usatoday.com/news/world/story/2011-12-31/un-secretary-general-arab-spring/52299608/1</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Who is the UN Egypt Ambassador?</a:t>
            </a:r>
          </a:p>
          <a:p>
            <a:pPr marL="596646" lvl="0" indent="-514350">
              <a:buFont typeface="+mj-lt"/>
              <a:buAutoNum type="alphaUcPeriod"/>
            </a:pPr>
            <a:r>
              <a:rPr lang="en-US" dirty="0" smtClean="0"/>
              <a:t>Ban </a:t>
            </a:r>
            <a:r>
              <a:rPr lang="en-US" dirty="0" err="1" smtClean="0"/>
              <a:t>Ki</a:t>
            </a:r>
            <a:r>
              <a:rPr lang="en-US" dirty="0" smtClean="0"/>
              <a:t> Moon</a:t>
            </a:r>
          </a:p>
          <a:p>
            <a:pPr marL="596646" lvl="0" indent="-514350">
              <a:buFont typeface="+mj-lt"/>
              <a:buAutoNum type="alphaUcPeriod"/>
            </a:pPr>
            <a:r>
              <a:rPr lang="en-US" dirty="0" err="1" smtClean="0"/>
              <a:t>Maged</a:t>
            </a:r>
            <a:r>
              <a:rPr lang="en-US" dirty="0" smtClean="0"/>
              <a:t> </a:t>
            </a:r>
            <a:r>
              <a:rPr lang="en-US" dirty="0" err="1" smtClean="0"/>
              <a:t>Abdelaziz</a:t>
            </a:r>
            <a:endParaRPr lang="en-US" dirty="0" smtClean="0"/>
          </a:p>
          <a:p>
            <a:pPr marL="596646" lvl="0" indent="-514350">
              <a:buFont typeface="+mj-lt"/>
              <a:buAutoNum type="alphaUcPeriod"/>
            </a:pPr>
            <a:r>
              <a:rPr lang="en-US" dirty="0" err="1" smtClean="0"/>
              <a:t>Bashar</a:t>
            </a:r>
            <a:r>
              <a:rPr lang="en-US" dirty="0" smtClean="0"/>
              <a:t> Assad</a:t>
            </a:r>
          </a:p>
          <a:p>
            <a:pPr marL="596646" lvl="0" indent="-514350">
              <a:buFont typeface="+mj-lt"/>
              <a:buAutoNum type="alphaUcPeriod"/>
            </a:pPr>
            <a:r>
              <a:rPr lang="en-US" dirty="0" err="1" smtClean="0"/>
              <a:t>Vitaly</a:t>
            </a:r>
            <a:r>
              <a:rPr lang="en-US" dirty="0" smtClean="0"/>
              <a:t> </a:t>
            </a:r>
            <a:r>
              <a:rPr lang="en-US" dirty="0" err="1" smtClean="0"/>
              <a:t>Churkin</a:t>
            </a:r>
            <a:endParaRPr lang="en-US" dirty="0" smtClean="0"/>
          </a:p>
          <a:p>
            <a:endParaRPr lang="en-US" dirty="0" smtClean="0"/>
          </a:p>
          <a:p>
            <a:pPr>
              <a:buNone/>
            </a:pP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Answer:</a:t>
            </a:r>
          </a:p>
          <a:p>
            <a:pPr>
              <a:buNone/>
            </a:pPr>
            <a:r>
              <a:rPr lang="en-US" dirty="0" smtClean="0"/>
              <a:t>	B: </a:t>
            </a:r>
            <a:r>
              <a:rPr lang="en-US" dirty="0" err="1" smtClean="0"/>
              <a:t>Maged</a:t>
            </a:r>
            <a:r>
              <a:rPr lang="en-US" dirty="0" smtClean="0"/>
              <a:t> </a:t>
            </a:r>
            <a:r>
              <a:rPr lang="en-US" dirty="0" err="1" smtClean="0"/>
              <a:t>Abdelaziz</a:t>
            </a:r>
            <a:endParaRPr lang="en-US" dirty="0" smtClean="0"/>
          </a:p>
          <a:p>
            <a:pPr>
              <a:buNone/>
            </a:pPr>
            <a:r>
              <a:rPr lang="en-US" dirty="0" smtClean="0"/>
              <a:t>	</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 Status</a:t>
            </a:r>
            <a:endParaRPr lang="en-US" dirty="0"/>
          </a:p>
        </p:txBody>
      </p:sp>
      <p:sp>
        <p:nvSpPr>
          <p:cNvPr id="3" name="Subtitle 2"/>
          <p:cNvSpPr>
            <a:spLocks noGrp="1"/>
          </p:cNvSpPr>
          <p:nvPr>
            <p:ph type="subTitle" idx="1"/>
          </p:nvPr>
        </p:nvSpPr>
        <p:spPr/>
        <p:txBody>
          <a:bodyPr/>
          <a:lstStyle/>
          <a:p>
            <a:r>
              <a:rPr lang="en-US" dirty="0" smtClean="0"/>
              <a:t>By: Katherine Pierce</a:t>
            </a:r>
            <a:endParaRPr lang="en-US" dirty="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Signs in Egypt seem to be leading to another uprising.</a:t>
            </a:r>
          </a:p>
          <a:p>
            <a:pPr fontAlgn="base"/>
            <a:r>
              <a:rPr lang="en-US" dirty="0" smtClean="0"/>
              <a:t>The latest version of Egypt’s government is starting to become more militaristic and pluralistic.</a:t>
            </a:r>
          </a:p>
          <a:p>
            <a:pPr fontAlgn="base"/>
            <a:r>
              <a:rPr lang="en-US" dirty="0" smtClean="0"/>
              <a:t>It looks very unlikely that the constitutional committee can form an inclusive democracy in time.</a:t>
            </a:r>
          </a:p>
          <a:p>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Its current government is unsustainable.</a:t>
            </a:r>
          </a:p>
          <a:p>
            <a:pPr fontAlgn="base"/>
            <a:r>
              <a:rPr lang="en-US" dirty="0" smtClean="0"/>
              <a:t>The Muslim brotherhood has returned from political shadows.</a:t>
            </a:r>
          </a:p>
          <a:p>
            <a:pPr fontAlgn="base"/>
            <a:r>
              <a:rPr lang="en-US" dirty="0" smtClean="0"/>
              <a:t>Egypt is on the brink of an economic abyss.</a:t>
            </a:r>
          </a:p>
          <a:p>
            <a:pPr fontAlgn="base"/>
            <a:r>
              <a:rPr lang="en-US" dirty="0" smtClean="0"/>
              <a:t>There are critical water shortages and insecure food sources.</a:t>
            </a:r>
          </a:p>
          <a:p>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hlinkClick r:id="rId2"/>
              </a:rPr>
              <a:t>http://www.infoplease.com/country/egypt.html?pageno=7</a:t>
            </a:r>
            <a:endParaRPr lang="en-US" dirty="0" smtClean="0"/>
          </a:p>
          <a:p>
            <a:r>
              <a:rPr lang="en-US" dirty="0" smtClean="0">
                <a:hlinkClick r:id="rId3"/>
              </a:rPr>
              <a:t>http://www.wane.com/news/international/key-events-in-egypts-uprising-and-unrest_97443045</a:t>
            </a:r>
            <a:endParaRPr lang="en-US" dirty="0" smtClean="0"/>
          </a:p>
          <a:p>
            <a:r>
              <a:rPr lang="en-US" dirty="0" smtClean="0">
                <a:hlinkClick r:id="rId4"/>
              </a:rPr>
              <a:t>http://en-maktoob.news.yahoo.com/egypt-unsustainable-path-132442825.html</a:t>
            </a:r>
            <a:r>
              <a:rPr lang="en-US" dirty="0" smtClean="0"/>
              <a:t> </a:t>
            </a:r>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October 1981, President Sadat was assassinated by Muslim extremists and Vice President Hosni Mubarak came to power.</a:t>
            </a:r>
          </a:p>
          <a:p>
            <a:r>
              <a:rPr lang="en-US" dirty="0" smtClean="0"/>
              <a:t>He continued to run and win in elections for over twenty years, when, in 2007, two years into Mubarak’s fifth term, the Egyptian people rallied for changes to the constitution.  </a:t>
            </a:r>
            <a:endParaRPr lang="en-US" dirty="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Current affairs in Egypt are:</a:t>
            </a:r>
          </a:p>
          <a:p>
            <a:pPr>
              <a:buNone/>
            </a:pPr>
            <a:r>
              <a:rPr lang="en-US" dirty="0" smtClean="0"/>
              <a:t>A: Encouraging</a:t>
            </a:r>
          </a:p>
          <a:p>
            <a:pPr>
              <a:buNone/>
            </a:pPr>
            <a:r>
              <a:rPr lang="en-US" dirty="0" smtClean="0"/>
              <a:t>B: Interesting.</a:t>
            </a:r>
          </a:p>
          <a:p>
            <a:pPr>
              <a:buNone/>
            </a:pPr>
            <a:r>
              <a:rPr lang="en-US" dirty="0" smtClean="0"/>
              <a:t>C: Concerning</a:t>
            </a:r>
          </a:p>
          <a:p>
            <a:pPr>
              <a:buNone/>
            </a:pPr>
            <a:r>
              <a:rPr lang="en-US" dirty="0" smtClean="0"/>
              <a:t>D: Abysmal</a:t>
            </a:r>
          </a:p>
          <a:p>
            <a:pPr>
              <a:buNone/>
            </a:pPr>
            <a:endParaRPr lang="en-US" dirty="0" smtClean="0"/>
          </a:p>
          <a:p>
            <a:pPr marL="596646" indent="-514350">
              <a:buFont typeface="+mj-lt"/>
              <a:buAutoNum type="alphaUcPeriod"/>
            </a:pPr>
            <a:endParaRPr lang="en-US" dirty="0"/>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Answer:</a:t>
            </a:r>
          </a:p>
          <a:p>
            <a:pPr>
              <a:buNone/>
            </a:pPr>
            <a:r>
              <a:rPr lang="en-US" dirty="0" smtClean="0"/>
              <a:t>C: Concerning</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This….Is….Jeopardy!!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January 2011, Arab Spring started in Tunisia, and soon leaders in Tunisia, Algeria, and Yemen were stepping down.</a:t>
            </a:r>
          </a:p>
          <a:p>
            <a:r>
              <a:rPr lang="en-US" dirty="0" smtClean="0"/>
              <a:t>Egyptian people connected through social media and called for reform and declared a “day of rage”, the 25</a:t>
            </a:r>
            <a:r>
              <a:rPr lang="en-US" baseline="30000" dirty="0" smtClean="0"/>
              <a:t>th</a:t>
            </a:r>
            <a:r>
              <a:rPr lang="en-US" dirty="0" smtClean="0"/>
              <a:t> of January, in which they would come together and demand that Mubarak resign.</a:t>
            </a:r>
          </a:p>
          <a:p>
            <a:r>
              <a:rPr lang="en-US" dirty="0" smtClean="0"/>
              <a:t>Because the protesters were able to get the word out through the internet, many Egyptians residing in the U.S. were able to add their input by creating pages and organizing protests.</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Mubarak responded by having the police use violence to stop the protesters.  Although this went on for a while, and killed many Egyptian people, the uprising still sustained.</a:t>
            </a:r>
          </a:p>
          <a:p>
            <a:r>
              <a:rPr lang="en-US" dirty="0" smtClean="0"/>
              <a:t>Activists continued to make their cause known until Mubarak ordered his cabinet to resign on January 28</a:t>
            </a:r>
            <a:r>
              <a:rPr lang="en-US" baseline="30000" dirty="0" smtClean="0"/>
              <a:t>th</a:t>
            </a:r>
            <a:r>
              <a:rPr lang="en-US" dirty="0" smtClean="0"/>
              <a:t>, hoping to quell the opposition.</a:t>
            </a:r>
          </a:p>
          <a:p>
            <a:r>
              <a:rPr lang="en-US" dirty="0" smtClean="0"/>
              <a:t>However, this was not enough for Egypt and the uprising continued until February, when Mubarak announced that he would not seek a sixth term.</a:t>
            </a:r>
          </a:p>
          <a:p>
            <a:r>
              <a:rPr lang="en-US" dirty="0" smtClean="0"/>
              <a:t>The Muslim Brotherhood, who had remained silent up until then, issued a statement calling for the president to resign.</a:t>
            </a:r>
          </a:p>
          <a:p>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On February 11, Mubarak gave in and resigned the presidency. The military took control of the government.</a:t>
            </a:r>
          </a:p>
          <a:p>
            <a:r>
              <a:rPr lang="en-US" dirty="0" smtClean="0"/>
              <a:t>There was much celebration in Cairo for the next few days.</a:t>
            </a:r>
          </a:p>
          <a:p>
            <a:r>
              <a:rPr lang="en-US" dirty="0" smtClean="0"/>
              <a:t>Parliament and the Constitution were dissolved, with plans for a new government underway.</a:t>
            </a:r>
          </a:p>
          <a:p>
            <a:r>
              <a:rPr lang="en-US" dirty="0" smtClean="0"/>
              <a:t>In June 2012, a new president, Mohamed Morsi was elected.</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hlinkClick r:id="rId2"/>
              </a:rPr>
              <a:t>http://www.infoplease.com/country/egypt.html?pageno=7</a:t>
            </a:r>
            <a:endParaRPr lang="en-US" dirty="0" smtClean="0"/>
          </a:p>
          <a:p>
            <a:r>
              <a:rPr lang="en-US" dirty="0" smtClean="0">
                <a:hlinkClick r:id="rId3"/>
              </a:rPr>
              <a:t>http://www.wane.com/news/international/key-events-in-egypts-uprising-and-unrest_97443045</a:t>
            </a:r>
            <a:endParaRPr lang="en-US" dirty="0" smtClean="0"/>
          </a:p>
          <a:p>
            <a:r>
              <a:rPr lang="en-US" dirty="0" smtClean="0">
                <a:hlinkClick r:id="rId4"/>
              </a:rPr>
              <a:t>http://old.wordtravels.com/Travelguide/Countries/Egypt/Map</a:t>
            </a:r>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596646" indent="-514350">
              <a:buFont typeface="+mj-lt"/>
              <a:buAutoNum type="arabicPeriod"/>
            </a:pPr>
            <a:r>
              <a:rPr lang="en-US" dirty="0" smtClean="0"/>
              <a:t>When did Egypt become a republic?</a:t>
            </a:r>
          </a:p>
          <a:p>
            <a:pPr marL="1117854" lvl="2" indent="-514350">
              <a:buFont typeface="+mj-lt"/>
              <a:buAutoNum type="alphaUcPeriod"/>
            </a:pPr>
            <a:r>
              <a:rPr lang="en-US" dirty="0" smtClean="0"/>
              <a:t>1914</a:t>
            </a:r>
          </a:p>
          <a:p>
            <a:pPr marL="1117854" lvl="2" indent="-514350">
              <a:buFont typeface="+mj-lt"/>
              <a:buAutoNum type="alphaUcPeriod"/>
            </a:pPr>
            <a:r>
              <a:rPr lang="en-US" dirty="0" smtClean="0"/>
              <a:t>1922</a:t>
            </a:r>
          </a:p>
          <a:p>
            <a:pPr marL="1117854" lvl="2" indent="-514350">
              <a:buFont typeface="+mj-lt"/>
              <a:buAutoNum type="alphaUcPeriod"/>
            </a:pPr>
            <a:r>
              <a:rPr lang="en-US" dirty="0" smtClean="0"/>
              <a:t>1953</a:t>
            </a:r>
          </a:p>
          <a:p>
            <a:pPr marL="1117854" lvl="2" indent="-514350">
              <a:buFont typeface="+mj-lt"/>
              <a:buAutoNum type="alphaUcPeriod"/>
            </a:pPr>
            <a:r>
              <a:rPr lang="en-US" dirty="0" smtClean="0"/>
              <a:t>2006</a:t>
            </a:r>
          </a:p>
          <a:p>
            <a:pPr marL="1117854" lvl="2" indent="-514350">
              <a:buNone/>
            </a:pPr>
            <a:endParaRPr lang="en-US" dirty="0" smtClean="0"/>
          </a:p>
          <a:p>
            <a:pPr marL="1117854" lvl="2" indent="-514350">
              <a:buFont typeface="+mj-lt"/>
              <a:buAutoNum type="alphaUcPeriod"/>
            </a:pPr>
            <a:endParaRPr lang="en-US" dirty="0" smtClean="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185</TotalTime>
  <Words>1511</Words>
  <Application>Microsoft Office PowerPoint</Application>
  <PresentationFormat>On-screen Show (4:3)</PresentationFormat>
  <Paragraphs>146</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Solstice</vt:lpstr>
      <vt:lpstr>Arab Spring: Egypt</vt:lpstr>
      <vt:lpstr>How and When it started</vt:lpstr>
      <vt:lpstr>How…………………..</vt:lpstr>
      <vt:lpstr>PowerPoint Presentation</vt:lpstr>
      <vt:lpstr>When…………………</vt:lpstr>
      <vt:lpstr>PowerPoint Presentation</vt:lpstr>
      <vt:lpstr>PowerPoint Presentation</vt:lpstr>
      <vt:lpstr>Sources</vt:lpstr>
      <vt:lpstr>Practice</vt:lpstr>
      <vt:lpstr>PowerPoint Presentation</vt:lpstr>
      <vt:lpstr>Conflict Developments</vt:lpstr>
      <vt:lpstr>PowerPoint Presentation</vt:lpstr>
      <vt:lpstr>PowerPoint Presentation</vt:lpstr>
      <vt:lpstr>PowerPoint Presentation</vt:lpstr>
      <vt:lpstr>PowerPoint Presentation</vt:lpstr>
      <vt:lpstr>Sources</vt:lpstr>
      <vt:lpstr>Practice</vt:lpstr>
      <vt:lpstr>PowerPoint Presentation</vt:lpstr>
      <vt:lpstr>Political and Social Changes</vt:lpstr>
      <vt:lpstr>Political</vt:lpstr>
      <vt:lpstr>PowerPoint Presentation</vt:lpstr>
      <vt:lpstr>PowerPoint Presentation</vt:lpstr>
      <vt:lpstr>PowerPoint Presentation</vt:lpstr>
      <vt:lpstr>Social </vt:lpstr>
      <vt:lpstr>Sources</vt:lpstr>
      <vt:lpstr>Practice</vt:lpstr>
      <vt:lpstr>PowerPoint Presentation</vt:lpstr>
      <vt:lpstr>U.N. Involvement</vt:lpstr>
      <vt:lpstr>PowerPoint Presentation</vt:lpstr>
      <vt:lpstr>PowerPoint Presentation</vt:lpstr>
      <vt:lpstr>PowerPoint Presentation</vt:lpstr>
      <vt:lpstr>PowerPoint Presentation</vt:lpstr>
      <vt:lpstr>Sources</vt:lpstr>
      <vt:lpstr>Practice</vt:lpstr>
      <vt:lpstr>PowerPoint Presentation</vt:lpstr>
      <vt:lpstr>Current Status</vt:lpstr>
      <vt:lpstr>PowerPoint Presentation</vt:lpstr>
      <vt:lpstr>PowerPoint Presentation</vt:lpstr>
      <vt:lpstr>Sources</vt:lpstr>
      <vt:lpstr>Practice</vt:lpstr>
      <vt:lpstr>PowerPoint Presentation</vt:lpstr>
      <vt:lpstr>This….Is….Jeopardy!! </vt:lpstr>
      <vt:lpstr>Thank you for Listening!</vt:lpstr>
    </vt:vector>
  </TitlesOfParts>
  <Company>Auburn School District #408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racfriedland</dc:creator>
  <cp:lastModifiedBy>Giola, Stephanie</cp:lastModifiedBy>
  <cp:revision>20</cp:revision>
  <dcterms:created xsi:type="dcterms:W3CDTF">2013-11-04T15:54:31Z</dcterms:created>
  <dcterms:modified xsi:type="dcterms:W3CDTF">2013-11-14T19:07:03Z</dcterms:modified>
</cp:coreProperties>
</file>