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8" r:id="rId2"/>
    <p:sldId id="265" r:id="rId3"/>
    <p:sldId id="266" r:id="rId4"/>
    <p:sldId id="260" r:id="rId5"/>
    <p:sldId id="267" r:id="rId6"/>
    <p:sldId id="257" r:id="rId7"/>
    <p:sldId id="256"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CD1AC1-63F3-4071-A176-5718E6321E09}" type="datetimeFigureOut">
              <a:rPr lang="en-US" smtClean="0"/>
              <a:t>9/28/2013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10EA6F-8C66-4D20-9BCA-BDECFAC5D299}" type="slidenum">
              <a:rPr lang="en-US" smtClean="0"/>
              <a:t>‹#›</a:t>
            </a:fld>
            <a:endParaRPr lang="en-US"/>
          </a:p>
        </p:txBody>
      </p:sp>
    </p:spTree>
    <p:extLst>
      <p:ext uri="{BB962C8B-B14F-4D97-AF65-F5344CB8AC3E}">
        <p14:creationId xmlns:p14="http://schemas.microsoft.com/office/powerpoint/2010/main" val="1369138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4CF9412-9646-4567-ADE6-527E629DC5A4}" type="datetimeFigureOut">
              <a:rPr lang="en-US" smtClean="0"/>
              <a:t>9/28/2013</a:t>
            </a:fld>
            <a:endParaRPr lang="en-US"/>
          </a:p>
        </p:txBody>
      </p:sp>
      <p:sp>
        <p:nvSpPr>
          <p:cNvPr id="16" name="Slide Number Placeholder 15"/>
          <p:cNvSpPr>
            <a:spLocks noGrp="1"/>
          </p:cNvSpPr>
          <p:nvPr>
            <p:ph type="sldNum" sz="quarter" idx="11"/>
          </p:nvPr>
        </p:nvSpPr>
        <p:spPr/>
        <p:txBody>
          <a:bodyPr/>
          <a:lstStyle/>
          <a:p>
            <a:fld id="{E72E9C6B-E595-4FDB-8E76-0EC82116D83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CF9412-9646-4567-ADE6-527E629DC5A4}" type="datetimeFigureOut">
              <a:rPr lang="en-US" smtClean="0"/>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E9C6B-E595-4FDB-8E76-0EC82116D8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CF9412-9646-4567-ADE6-527E629DC5A4}" type="datetimeFigureOut">
              <a:rPr lang="en-US" smtClean="0"/>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E9C6B-E595-4FDB-8E76-0EC82116D8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4CF9412-9646-4567-ADE6-527E629DC5A4}" type="datetimeFigureOut">
              <a:rPr lang="en-US" smtClean="0"/>
              <a:t>9/28/2013</a:t>
            </a:fld>
            <a:endParaRPr lang="en-US"/>
          </a:p>
        </p:txBody>
      </p:sp>
      <p:sp>
        <p:nvSpPr>
          <p:cNvPr id="15" name="Slide Number Placeholder 14"/>
          <p:cNvSpPr>
            <a:spLocks noGrp="1"/>
          </p:cNvSpPr>
          <p:nvPr>
            <p:ph type="sldNum" sz="quarter" idx="15"/>
          </p:nvPr>
        </p:nvSpPr>
        <p:spPr/>
        <p:txBody>
          <a:bodyPr/>
          <a:lstStyle>
            <a:lvl1pPr algn="ctr">
              <a:defRPr/>
            </a:lvl1pPr>
          </a:lstStyle>
          <a:p>
            <a:fld id="{E72E9C6B-E595-4FDB-8E76-0EC82116D836}"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4CF9412-9646-4567-ADE6-527E629DC5A4}" type="datetimeFigureOut">
              <a:rPr lang="en-US" smtClean="0"/>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E9C6B-E595-4FDB-8E76-0EC82116D836}"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4CF9412-9646-4567-ADE6-527E629DC5A4}" type="datetimeFigureOut">
              <a:rPr lang="en-US" smtClean="0"/>
              <a:t>9/28/2013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E9C6B-E595-4FDB-8E76-0EC82116D83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72E9C6B-E595-4FDB-8E76-0EC82116D836}"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64CF9412-9646-4567-ADE6-527E629DC5A4}" type="datetimeFigureOut">
              <a:rPr lang="en-US" smtClean="0"/>
              <a:t>9/28/2013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4CF9412-9646-4567-ADE6-527E629DC5A4}" type="datetimeFigureOut">
              <a:rPr lang="en-US" smtClean="0"/>
              <a:t>9/28/2013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2E9C6B-E595-4FDB-8E76-0EC82116D83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F9412-9646-4567-ADE6-527E629DC5A4}" type="datetimeFigureOut">
              <a:rPr lang="en-US" smtClean="0"/>
              <a:t>9/28/2013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2E9C6B-E595-4FDB-8E76-0EC82116D8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4CF9412-9646-4567-ADE6-527E629DC5A4}" type="datetimeFigureOut">
              <a:rPr lang="en-US" smtClean="0"/>
              <a:t>9/28/2013</a:t>
            </a:fld>
            <a:endParaRPr lang="en-US"/>
          </a:p>
        </p:txBody>
      </p:sp>
      <p:sp>
        <p:nvSpPr>
          <p:cNvPr id="9" name="Slide Number Placeholder 8"/>
          <p:cNvSpPr>
            <a:spLocks noGrp="1"/>
          </p:cNvSpPr>
          <p:nvPr>
            <p:ph type="sldNum" sz="quarter" idx="15"/>
          </p:nvPr>
        </p:nvSpPr>
        <p:spPr/>
        <p:txBody>
          <a:bodyPr/>
          <a:lstStyle/>
          <a:p>
            <a:fld id="{E72E9C6B-E595-4FDB-8E76-0EC82116D836}"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4CF9412-9646-4567-ADE6-527E629DC5A4}" type="datetimeFigureOut">
              <a:rPr lang="en-US" smtClean="0"/>
              <a:t>9/28/2013</a:t>
            </a:fld>
            <a:endParaRPr lang="en-US"/>
          </a:p>
        </p:txBody>
      </p:sp>
      <p:sp>
        <p:nvSpPr>
          <p:cNvPr id="9" name="Slide Number Placeholder 8"/>
          <p:cNvSpPr>
            <a:spLocks noGrp="1"/>
          </p:cNvSpPr>
          <p:nvPr>
            <p:ph type="sldNum" sz="quarter" idx="11"/>
          </p:nvPr>
        </p:nvSpPr>
        <p:spPr/>
        <p:txBody>
          <a:bodyPr/>
          <a:lstStyle/>
          <a:p>
            <a:fld id="{E72E9C6B-E595-4FDB-8E76-0EC82116D83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4CF9412-9646-4567-ADE6-527E629DC5A4}" type="datetimeFigureOut">
              <a:rPr lang="en-US" smtClean="0"/>
              <a:t>9/28/2013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72E9C6B-E595-4FDB-8E76-0EC82116D836}"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google.com/url?sa=i&amp;rct=j&amp;q=&amp;esrc=s&amp;frm=1&amp;source=images&amp;cd=&amp;cad=rja&amp;docid=JL7l-rvm356kPM&amp;tbnid=p1SEe2gqFu1c6M:&amp;ved=0CAUQjRw&amp;url=http://www.westmifflinmoritz.com/Mesopotamia_Folder/Islamic%20Empire.htm&amp;ei=B8BBUoaHIsXbiwLFsoGIBA&amp;bvm=bv.53077864,d.cGE&amp;psig=AFQjCNG9NRX-gUvf3JCcWm8aDqbkDj6iTQ&amp;ust=1380127102782995"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dirty="0" smtClean="0"/>
              <a:t>Period Two</a:t>
            </a:r>
            <a:endParaRPr lang="en-US" dirty="0"/>
          </a:p>
        </p:txBody>
      </p:sp>
      <p:sp>
        <p:nvSpPr>
          <p:cNvPr id="6" name="Title 5"/>
          <p:cNvSpPr>
            <a:spLocks noGrp="1"/>
          </p:cNvSpPr>
          <p:nvPr>
            <p:ph type="ctrTitle"/>
          </p:nvPr>
        </p:nvSpPr>
        <p:spPr/>
        <p:txBody>
          <a:bodyPr/>
          <a:lstStyle/>
          <a:p>
            <a:r>
              <a:rPr lang="en-US" dirty="0" smtClean="0"/>
              <a:t>The Arab Empire</a:t>
            </a:r>
            <a:endParaRPr lang="en-US" dirty="0"/>
          </a:p>
        </p:txBody>
      </p:sp>
    </p:spTree>
    <p:extLst>
      <p:ext uri="{BB962C8B-B14F-4D97-AF65-F5344CB8AC3E}">
        <p14:creationId xmlns:p14="http://schemas.microsoft.com/office/powerpoint/2010/main" val="2368544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H="1">
            <a:off x="228600" y="228600"/>
            <a:ext cx="2057400" cy="4801314"/>
          </a:xfrm>
          <a:prstGeom prst="rect">
            <a:avLst/>
          </a:prstGeom>
        </p:spPr>
        <p:txBody>
          <a:bodyPr wrap="square">
            <a:spAutoFit/>
          </a:bodyPr>
          <a:lstStyle/>
          <a:p>
            <a:r>
              <a:rPr lang="en-US" dirty="0" smtClean="0"/>
              <a:t>The Arab conquest of the ancient world in the 7th and 8th centuries saw them launched as an imperial system with rapidity unmatched in history. In a matter of a century they held sway from the border of France to Central Asia, Spain, North Africa, The Byzantine territory and the Persian Empire.</a:t>
            </a:r>
            <a:endParaRPr lang="en-US" dirty="0"/>
          </a:p>
        </p:txBody>
      </p:sp>
      <p:sp>
        <p:nvSpPr>
          <p:cNvPr id="5" name="Rectangle 4"/>
          <p:cNvSpPr/>
          <p:nvPr/>
        </p:nvSpPr>
        <p:spPr>
          <a:xfrm>
            <a:off x="2286000" y="381000"/>
            <a:ext cx="4572000" cy="4801314"/>
          </a:xfrm>
          <a:prstGeom prst="rect">
            <a:avLst/>
          </a:prstGeom>
        </p:spPr>
        <p:txBody>
          <a:bodyPr wrap="square">
            <a:spAutoFit/>
          </a:bodyPr>
          <a:lstStyle/>
          <a:p>
            <a:r>
              <a:rPr lang="en-US" dirty="0" smtClean="0"/>
              <a:t>During the Abbasid dynasty of 750, convert Muslims and client peoples moved from the fringes of the new society to the centre bringing with them their heritage, culture and </a:t>
            </a:r>
            <a:r>
              <a:rPr lang="en-US" dirty="0" err="1" smtClean="0"/>
              <a:t>civilisation</a:t>
            </a:r>
            <a:r>
              <a:rPr lang="en-US" dirty="0" smtClean="0"/>
              <a:t>. In this way outstanding achievement of Muslim culture appeared. Arab literature reached its peak; the great code of Canon Law was formulated; philosophy, science and medicine were given new dimension and content. Muslim </a:t>
            </a:r>
            <a:r>
              <a:rPr lang="en-US" dirty="0" err="1" smtClean="0"/>
              <a:t>civilisation</a:t>
            </a:r>
            <a:r>
              <a:rPr lang="en-US" dirty="0" smtClean="0"/>
              <a:t> – rich, sophisticated, varied </a:t>
            </a:r>
            <a:r>
              <a:rPr lang="en-US" dirty="0" err="1" smtClean="0"/>
              <a:t>symbolised</a:t>
            </a:r>
            <a:r>
              <a:rPr lang="en-US" dirty="0" smtClean="0"/>
              <a:t> societies of the Islamic world and took its place among the great cultural achievements of human history. Arab conquest brought with it constructive forces that set the stage for a </a:t>
            </a:r>
            <a:r>
              <a:rPr lang="en-US" dirty="0" err="1" smtClean="0"/>
              <a:t>civilisation</a:t>
            </a:r>
            <a:r>
              <a:rPr lang="en-US" dirty="0" smtClean="0"/>
              <a:t> to emerge (unlike other Mongol conquest which left ruins and destruction).</a:t>
            </a:r>
            <a:endParaRPr lang="en-US" dirty="0"/>
          </a:p>
        </p:txBody>
      </p:sp>
    </p:spTree>
    <p:extLst>
      <p:ext uri="{BB962C8B-B14F-4D97-AF65-F5344CB8AC3E}">
        <p14:creationId xmlns:p14="http://schemas.microsoft.com/office/powerpoint/2010/main" val="4016167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152400" y="152400"/>
            <a:ext cx="2133600" cy="3416320"/>
          </a:xfrm>
          <a:prstGeom prst="rect">
            <a:avLst/>
          </a:prstGeom>
        </p:spPr>
        <p:txBody>
          <a:bodyPr wrap="square">
            <a:spAutoFit/>
          </a:bodyPr>
          <a:lstStyle/>
          <a:p>
            <a:r>
              <a:rPr lang="en-US" dirty="0" smtClean="0"/>
              <a:t>In 969 the </a:t>
            </a:r>
            <a:r>
              <a:rPr lang="en-US" dirty="0" err="1" smtClean="0"/>
              <a:t>Fatimids</a:t>
            </a:r>
            <a:r>
              <a:rPr lang="en-US" dirty="0" smtClean="0"/>
              <a:t> of Tunisia, claiming descent through the Prophet's daughter, conquered Egypt and refused to recognize the authority of the Caliph in Baghdad.This caused the breakup of the Arab Empire. </a:t>
            </a:r>
            <a:endParaRPr lang="en-US" dirty="0"/>
          </a:p>
        </p:txBody>
      </p:sp>
      <p:sp>
        <p:nvSpPr>
          <p:cNvPr id="3" name="Rectangle 2"/>
          <p:cNvSpPr/>
          <p:nvPr/>
        </p:nvSpPr>
        <p:spPr>
          <a:xfrm>
            <a:off x="2286000" y="228601"/>
            <a:ext cx="4572000" cy="4524315"/>
          </a:xfrm>
          <a:prstGeom prst="rect">
            <a:avLst/>
          </a:prstGeom>
        </p:spPr>
        <p:txBody>
          <a:bodyPr wrap="square">
            <a:spAutoFit/>
          </a:bodyPr>
          <a:lstStyle/>
          <a:p>
            <a:r>
              <a:rPr lang="en-US" dirty="0" smtClean="0"/>
              <a:t>When Muhammad, the Prophet of Islam, died in 632 the new religion had already gathered a number of impressive victories on the battlefield. The armies of Islam quickly and easily conquered the Arabian peninsula before moving on to take the homelands of their various </a:t>
            </a:r>
            <a:r>
              <a:rPr lang="en-US" dirty="0" err="1" smtClean="0"/>
              <a:t>neighbours</a:t>
            </a:r>
            <a:r>
              <a:rPr lang="en-US" dirty="0" smtClean="0"/>
              <a:t>. Marching out of Arabia in 639 they entered non-Arab Egypt; 43 years later they reached the shores of the Atlantic; and in 711 they invaded Spain. In just 70 years they had subdued the whole of North Africa, instituting a new order. This conquest, from the Nile to the Atlantic, was more complete than anything achieved by previous invaders and the changes it wrought proved permanent.</a:t>
            </a:r>
            <a:endParaRPr lang="en-US" dirty="0"/>
          </a:p>
        </p:txBody>
      </p:sp>
    </p:spTree>
    <p:extLst>
      <p:ext uri="{BB962C8B-B14F-4D97-AF65-F5344CB8AC3E}">
        <p14:creationId xmlns:p14="http://schemas.microsoft.com/office/powerpoint/2010/main" val="379620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Timeline</a:t>
            </a:r>
            <a:endParaRPr lang="en-US" dirty="0"/>
          </a:p>
        </p:txBody>
      </p:sp>
      <p:sp>
        <p:nvSpPr>
          <p:cNvPr id="5" name="Text Placeholder 4"/>
          <p:cNvSpPr>
            <a:spLocks noGrp="1"/>
          </p:cNvSpPr>
          <p:nvPr>
            <p:ph type="body" idx="1"/>
          </p:nvPr>
        </p:nvSpPr>
        <p:spPr/>
        <p:txBody>
          <a:bodyPr/>
          <a:lstStyle/>
          <a:p>
            <a:r>
              <a:rPr lang="en-US" dirty="0" smtClean="0"/>
              <a:t>Arab Empire</a:t>
            </a:r>
            <a:endParaRPr lang="en-US" dirty="0"/>
          </a:p>
        </p:txBody>
      </p:sp>
    </p:spTree>
    <p:extLst>
      <p:ext uri="{BB962C8B-B14F-4D97-AF65-F5344CB8AC3E}">
        <p14:creationId xmlns:p14="http://schemas.microsoft.com/office/powerpoint/2010/main" val="2389865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Timeline of the Arab Empire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634-  The Arabs surge North into Syrian desert </a:t>
            </a:r>
          </a:p>
          <a:p>
            <a:pPr marL="0" indent="0">
              <a:buNone/>
            </a:pPr>
            <a:r>
              <a:rPr lang="en-US" dirty="0" smtClean="0"/>
              <a:t>637-  Defeat Persian army at </a:t>
            </a:r>
            <a:r>
              <a:rPr lang="en-US" dirty="0" err="1" smtClean="0"/>
              <a:t>Kadisiya</a:t>
            </a:r>
            <a:r>
              <a:rPr lang="en-US" dirty="0" smtClean="0"/>
              <a:t>, brings end to Sassanian dynasty</a:t>
            </a:r>
          </a:p>
          <a:p>
            <a:pPr marL="0" indent="0">
              <a:buNone/>
            </a:pPr>
            <a:r>
              <a:rPr lang="en-US" dirty="0" smtClean="0"/>
              <a:t>638-  Capture Jerusalem, Palestine and Syria under Muslim control</a:t>
            </a:r>
          </a:p>
          <a:p>
            <a:pPr marL="0" indent="0">
              <a:buNone/>
            </a:pPr>
            <a:r>
              <a:rPr lang="en-US" dirty="0" smtClean="0"/>
              <a:t>642-  Capture of Alexandria completes the Muslim conquest of Egypt </a:t>
            </a:r>
          </a:p>
          <a:p>
            <a:pPr marL="0" indent="0">
              <a:buNone/>
            </a:pPr>
            <a:r>
              <a:rPr lang="en-US" dirty="0" smtClean="0"/>
              <a:t>691-  Dome of the rock is completed as a Muslim shrine on the temple of mount Jerusalem</a:t>
            </a:r>
          </a:p>
          <a:p>
            <a:pPr marL="0" indent="0">
              <a:buNone/>
            </a:pPr>
            <a:r>
              <a:rPr lang="en-US" dirty="0" smtClean="0"/>
              <a:t>711-  Aras cross from North Africa into Spain and drive Visigoths from Toledo</a:t>
            </a:r>
          </a:p>
          <a:p>
            <a:pPr marL="0" indent="0">
              <a:buNone/>
            </a:pPr>
            <a:r>
              <a:rPr lang="en-US" dirty="0" smtClean="0"/>
              <a:t>732-  Advance to France, however they were defeated</a:t>
            </a:r>
          </a:p>
          <a:p>
            <a:pPr marL="0" indent="0">
              <a:buNone/>
            </a:pPr>
            <a:r>
              <a:rPr lang="en-US" dirty="0" smtClean="0"/>
              <a:t>751-  Battle at </a:t>
            </a:r>
            <a:r>
              <a:rPr lang="en-US" dirty="0" err="1" smtClean="0"/>
              <a:t>Talas</a:t>
            </a:r>
            <a:r>
              <a:rPr lang="en-US" dirty="0" smtClean="0"/>
              <a:t> river between Chinese and Arabs. Arabs are victorious </a:t>
            </a:r>
          </a:p>
          <a:p>
            <a:pPr marL="0" indent="0">
              <a:buNone/>
            </a:pPr>
            <a:r>
              <a:rPr lang="en-US" dirty="0" smtClean="0"/>
              <a:t>756-  </a:t>
            </a:r>
            <a:r>
              <a:rPr lang="en-US" dirty="0" err="1" smtClean="0"/>
              <a:t>Abd-ar-Rahman</a:t>
            </a:r>
            <a:r>
              <a:rPr lang="en-US" dirty="0" smtClean="0"/>
              <a:t>, escaping from massacre of his family in Syria, establishes a new </a:t>
            </a:r>
            <a:r>
              <a:rPr lang="en-US" dirty="0" err="1" smtClean="0"/>
              <a:t>Umayyed</a:t>
            </a:r>
            <a:r>
              <a:rPr lang="en-US" dirty="0" smtClean="0"/>
              <a:t> Dynasty </a:t>
            </a:r>
          </a:p>
          <a:p>
            <a:pPr marL="0" indent="0">
              <a:buNone/>
            </a:pPr>
            <a:r>
              <a:rPr lang="en-US" dirty="0" smtClean="0"/>
              <a:t>762-  the </a:t>
            </a:r>
            <a:r>
              <a:rPr lang="en-US" dirty="0"/>
              <a:t>A</a:t>
            </a:r>
            <a:r>
              <a:rPr lang="en-US" dirty="0" smtClean="0"/>
              <a:t>bbasid Caliph create Baghdad as new capital city on the Tigris</a:t>
            </a:r>
          </a:p>
          <a:p>
            <a:pPr marL="0" indent="0">
              <a:buNone/>
            </a:pPr>
            <a:r>
              <a:rPr lang="en-US" dirty="0" smtClean="0"/>
              <a:t>1916-  Sharif Hussein, the emir of Mecca proclaims himself the leader of the Muslim world, thus launching an Arab revolt against the Ottoman Empire	</a:t>
            </a:r>
          </a:p>
          <a:p>
            <a:pPr marL="0" indent="0">
              <a:buNone/>
            </a:pPr>
            <a:endParaRPr lang="en-US" dirty="0"/>
          </a:p>
        </p:txBody>
      </p:sp>
    </p:spTree>
    <p:extLst>
      <p:ext uri="{BB962C8B-B14F-4D97-AF65-F5344CB8AC3E}">
        <p14:creationId xmlns:p14="http://schemas.microsoft.com/office/powerpoint/2010/main" val="212682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Leaders and Politics</a:t>
            </a:r>
            <a:endParaRPr lang="en-US" dirty="0"/>
          </a:p>
        </p:txBody>
      </p:sp>
      <p:sp>
        <p:nvSpPr>
          <p:cNvPr id="5" name="Text Placeholder 4"/>
          <p:cNvSpPr>
            <a:spLocks noGrp="1"/>
          </p:cNvSpPr>
          <p:nvPr>
            <p:ph type="body" idx="1"/>
          </p:nvPr>
        </p:nvSpPr>
        <p:spPr/>
        <p:txBody>
          <a:bodyPr/>
          <a:lstStyle/>
          <a:p>
            <a:r>
              <a:rPr lang="en-US" dirty="0" smtClean="0"/>
              <a:t>The Arab Empire</a:t>
            </a:r>
            <a:endParaRPr lang="en-US" dirty="0"/>
          </a:p>
        </p:txBody>
      </p:sp>
    </p:spTree>
    <p:extLst>
      <p:ext uri="{BB962C8B-B14F-4D97-AF65-F5344CB8AC3E}">
        <p14:creationId xmlns:p14="http://schemas.microsoft.com/office/powerpoint/2010/main" val="162182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52400"/>
            <a:ext cx="6324600" cy="685800"/>
          </a:xfrm>
        </p:spPr>
        <p:txBody>
          <a:bodyPr>
            <a:normAutofit fontScale="90000"/>
          </a:bodyPr>
          <a:lstStyle/>
          <a:p>
            <a:r>
              <a:rPr lang="en-US" dirty="0" smtClean="0"/>
              <a:t>Arab Empire</a:t>
            </a:r>
            <a:endParaRPr lang="en-US" dirty="0"/>
          </a:p>
        </p:txBody>
      </p:sp>
      <p:sp>
        <p:nvSpPr>
          <p:cNvPr id="3" name="Subtitle 2"/>
          <p:cNvSpPr>
            <a:spLocks noGrp="1"/>
          </p:cNvSpPr>
          <p:nvPr>
            <p:ph type="subTitle" idx="1"/>
          </p:nvPr>
        </p:nvSpPr>
        <p:spPr>
          <a:xfrm>
            <a:off x="1143000" y="1066800"/>
            <a:ext cx="6858000" cy="5257800"/>
          </a:xfrm>
        </p:spPr>
        <p:txBody>
          <a:bodyPr>
            <a:normAutofit/>
          </a:bodyPr>
          <a:lstStyle/>
          <a:p>
            <a:pPr algn="l"/>
            <a:r>
              <a:rPr lang="en-US" sz="2000" b="1" dirty="0" smtClean="0">
                <a:solidFill>
                  <a:schemeClr val="tx1">
                    <a:lumMod val="95000"/>
                    <a:lumOff val="5000"/>
                  </a:schemeClr>
                </a:solidFill>
              </a:rPr>
              <a:t>Noteworthy leaders and political structure:</a:t>
            </a:r>
          </a:p>
          <a:p>
            <a:pPr algn="l"/>
            <a:r>
              <a:rPr lang="en-US" sz="1600" dirty="0" smtClean="0">
                <a:solidFill>
                  <a:schemeClr val="tx1">
                    <a:lumMod val="95000"/>
                    <a:lumOff val="5000"/>
                  </a:schemeClr>
                </a:solidFill>
              </a:rPr>
              <a:t>It was the Muslims of Arabia,  settled people alike, whose invasion was in the 6</a:t>
            </a:r>
            <a:r>
              <a:rPr lang="en-US" sz="1600" baseline="30000" dirty="0" smtClean="0">
                <a:solidFill>
                  <a:schemeClr val="tx1">
                    <a:lumMod val="95000"/>
                    <a:lumOff val="5000"/>
                  </a:schemeClr>
                </a:solidFill>
              </a:rPr>
              <a:t>th</a:t>
            </a:r>
            <a:r>
              <a:rPr lang="en-US" sz="1600" dirty="0" smtClean="0">
                <a:solidFill>
                  <a:schemeClr val="tx1">
                    <a:lumMod val="95000"/>
                    <a:lumOff val="5000"/>
                  </a:schemeClr>
                </a:solidFill>
              </a:rPr>
              <a:t> and 7</a:t>
            </a:r>
            <a:r>
              <a:rPr lang="en-US" sz="1600" baseline="30000" dirty="0" smtClean="0">
                <a:solidFill>
                  <a:schemeClr val="tx1">
                    <a:lumMod val="95000"/>
                    <a:lumOff val="5000"/>
                  </a:schemeClr>
                </a:solidFill>
              </a:rPr>
              <a:t>th</a:t>
            </a:r>
            <a:r>
              <a:rPr lang="en-US" sz="1600" dirty="0" smtClean="0">
                <a:solidFill>
                  <a:schemeClr val="tx1">
                    <a:lumMod val="95000"/>
                    <a:lumOff val="5000"/>
                  </a:schemeClr>
                </a:solidFill>
              </a:rPr>
              <a:t> century. They found a enormous empire, which is stretched out from the Atlantic Ocean on the west, across North America and the Middle East, to central Asia on the east. The Arabian people became the rulers of several different people.  Slowly but surely, a great Arab civilization was built. Some of Arab cultural leaders weren’t all Arab, some were not even Muslims. Some of the leaders were  Christians and Jews. The civilization reflected the Arab values, tastes and traditions. Education developed quickly in the Islamic Lands. Literature, philosophy, medicine, mathematics and science were developed by the Arabian people. Arabic became the head spoken language.</a:t>
            </a:r>
          </a:p>
          <a:p>
            <a:pPr algn="l"/>
            <a:r>
              <a:rPr lang="en-US" sz="1600" dirty="0" smtClean="0">
                <a:solidFill>
                  <a:schemeClr val="tx1">
                    <a:lumMod val="95000"/>
                    <a:lumOff val="5000"/>
                  </a:schemeClr>
                </a:solidFill>
              </a:rPr>
              <a:t>The politics of Saudi Arabia takes places in the situation of a complete monarchy founded upon the texts of Islam. The king of Saudi Arabia is both head state and the head of the government.</a:t>
            </a:r>
          </a:p>
          <a:p>
            <a:pPr algn="l"/>
            <a:endParaRPr lang="en-US" sz="1600" b="1" dirty="0">
              <a:solidFill>
                <a:schemeClr val="tx1">
                  <a:lumMod val="95000"/>
                  <a:lumOff val="5000"/>
                </a:schemeClr>
              </a:solidFill>
            </a:endParaRPr>
          </a:p>
          <a:p>
            <a:pPr algn="l"/>
            <a:endParaRPr lang="en-US" sz="1600" b="1" dirty="0" smtClean="0">
              <a:solidFill>
                <a:schemeClr val="tx1">
                  <a:lumMod val="95000"/>
                  <a:lumOff val="5000"/>
                </a:schemeClr>
              </a:solidFill>
            </a:endParaRPr>
          </a:p>
          <a:p>
            <a:pPr algn="l"/>
            <a:endParaRPr lang="en-US" sz="1600" b="1" dirty="0">
              <a:solidFill>
                <a:schemeClr val="tx1">
                  <a:lumMod val="95000"/>
                  <a:lumOff val="5000"/>
                </a:schemeClr>
              </a:solidFill>
            </a:endParaRPr>
          </a:p>
          <a:p>
            <a:pPr algn="l"/>
            <a:endParaRPr lang="en-US" sz="2000" b="1" dirty="0" smtClean="0">
              <a:solidFill>
                <a:schemeClr val="tx1">
                  <a:lumMod val="95000"/>
                  <a:lumOff val="5000"/>
                </a:schemeClr>
              </a:solidFill>
            </a:endParaRPr>
          </a:p>
          <a:p>
            <a:pPr algn="l"/>
            <a:endParaRPr lang="en-US" sz="2000" b="1" dirty="0">
              <a:solidFill>
                <a:schemeClr val="tx1">
                  <a:lumMod val="95000"/>
                  <a:lumOff val="5000"/>
                </a:schemeClr>
              </a:solidFill>
            </a:endParaRPr>
          </a:p>
        </p:txBody>
      </p:sp>
    </p:spTree>
    <p:extLst>
      <p:ext uri="{BB962C8B-B14F-4D97-AF65-F5344CB8AC3E}">
        <p14:creationId xmlns:p14="http://schemas.microsoft.com/office/powerpoint/2010/main" val="2746405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Territories</a:t>
            </a:r>
            <a:endParaRPr lang="en-US" dirty="0"/>
          </a:p>
        </p:txBody>
      </p:sp>
      <p:sp>
        <p:nvSpPr>
          <p:cNvPr id="5" name="Text Placeholder 4"/>
          <p:cNvSpPr>
            <a:spLocks noGrp="1"/>
          </p:cNvSpPr>
          <p:nvPr>
            <p:ph type="body" idx="1"/>
          </p:nvPr>
        </p:nvSpPr>
        <p:spPr/>
        <p:txBody>
          <a:bodyPr/>
          <a:lstStyle/>
          <a:p>
            <a:r>
              <a:rPr lang="en-US" dirty="0" smtClean="0"/>
              <a:t>Arab Empire</a:t>
            </a:r>
            <a:endParaRPr lang="en-US" dirty="0"/>
          </a:p>
        </p:txBody>
      </p:sp>
    </p:spTree>
    <p:extLst>
      <p:ext uri="{BB962C8B-B14F-4D97-AF65-F5344CB8AC3E}">
        <p14:creationId xmlns:p14="http://schemas.microsoft.com/office/powerpoint/2010/main" val="183755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5400" b="1" u="sng" dirty="0" smtClean="0"/>
              <a:t>Arab Empire: Territories</a:t>
            </a:r>
            <a:endParaRPr lang="en-US" sz="5400" b="1" u="sng" dirty="0"/>
          </a:p>
        </p:txBody>
      </p:sp>
      <p:grpSp>
        <p:nvGrpSpPr>
          <p:cNvPr id="3" name="Group 2"/>
          <p:cNvGrpSpPr/>
          <p:nvPr/>
        </p:nvGrpSpPr>
        <p:grpSpPr>
          <a:xfrm>
            <a:off x="495300" y="1012825"/>
            <a:ext cx="8153400" cy="5078104"/>
            <a:chOff x="457200" y="1143000"/>
            <a:chExt cx="4868883" cy="3048000"/>
          </a:xfrm>
        </p:grpSpPr>
        <p:pic>
          <p:nvPicPr>
            <p:cNvPr id="1026" name="Picture 2" descr="http://www.westmifflinmoritz.com/Mesopotamia_Folder/Web_Pictures_Mesopotamia/abbasid.GIF">
              <a:hlinkClick r:id="rId2"/>
            </p:cNvPr>
            <p:cNvPicPr>
              <a:picLocks noChangeAspect="1" noChangeArrowheads="1"/>
            </p:cNvPicPr>
            <p:nvPr/>
          </p:nvPicPr>
          <p:blipFill>
            <a:blip r:embed="rId3" cstate="print"/>
            <a:srcRect/>
            <a:stretch>
              <a:fillRect/>
            </a:stretch>
          </p:blipFill>
          <p:spPr bwMode="auto">
            <a:xfrm>
              <a:off x="457200" y="1143000"/>
              <a:ext cx="4868883" cy="3048000"/>
            </a:xfrm>
            <a:prstGeom prst="rect">
              <a:avLst/>
            </a:prstGeom>
            <a:noFill/>
          </p:spPr>
        </p:pic>
        <p:cxnSp>
          <p:nvCxnSpPr>
            <p:cNvPr id="6" name="Straight Arrow Connector 5"/>
            <p:cNvCxnSpPr/>
            <p:nvPr/>
          </p:nvCxnSpPr>
          <p:spPr>
            <a:xfrm flipH="1" flipV="1">
              <a:off x="2286000" y="3200400"/>
              <a:ext cx="1600200" cy="83820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1219200" y="2209800"/>
              <a:ext cx="838200" cy="83820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3733800" y="2971800"/>
              <a:ext cx="228600" cy="76200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4495800" y="2514600"/>
              <a:ext cx="76200" cy="99060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3276600" y="2514600"/>
              <a:ext cx="381000" cy="304800"/>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2057400" y="6221104"/>
            <a:ext cx="4114800" cy="430887"/>
          </a:xfrm>
          <a:prstGeom prst="rect">
            <a:avLst/>
          </a:prstGeom>
          <a:noFill/>
        </p:spPr>
        <p:txBody>
          <a:bodyPr wrap="square" rtlCol="0">
            <a:spAutoFit/>
          </a:bodyPr>
          <a:lstStyle/>
          <a:p>
            <a:r>
              <a:rPr lang="en-US" sz="1100" dirty="0" smtClean="0"/>
              <a:t>http://www.westmifflinmoritz.com/Mesopotamia_Folder/Islamic%20Empire.htm</a:t>
            </a:r>
            <a:endParaRPr lang="en-US"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Empire Beginnings and Ends</a:t>
            </a:r>
            <a:endParaRPr lang="en-US" dirty="0"/>
          </a:p>
        </p:txBody>
      </p:sp>
      <p:sp>
        <p:nvSpPr>
          <p:cNvPr id="5" name="Text Placeholder 4"/>
          <p:cNvSpPr>
            <a:spLocks noGrp="1"/>
          </p:cNvSpPr>
          <p:nvPr>
            <p:ph type="body" idx="1"/>
          </p:nvPr>
        </p:nvSpPr>
        <p:spPr/>
        <p:txBody>
          <a:bodyPr/>
          <a:lstStyle/>
          <a:p>
            <a:r>
              <a:rPr lang="en-US" dirty="0" smtClean="0"/>
              <a:t>Arab Empire</a:t>
            </a:r>
            <a:endParaRPr lang="en-US" dirty="0"/>
          </a:p>
        </p:txBody>
      </p:sp>
    </p:spTree>
    <p:extLst>
      <p:ext uri="{BB962C8B-B14F-4D97-AF65-F5344CB8AC3E}">
        <p14:creationId xmlns:p14="http://schemas.microsoft.com/office/powerpoint/2010/main" val="3427326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map_umayyad_empire.gif"/>
          <p:cNvPicPr>
            <a:picLocks noGrp="1" noChangeAspect="1"/>
          </p:cNvPicPr>
          <p:nvPr>
            <p:ph type="pic" idx="1"/>
          </p:nvPr>
        </p:nvPicPr>
        <p:blipFill>
          <a:blip r:embed="rId2" cstate="print"/>
          <a:srcRect l="16935" r="16935"/>
          <a:stretch>
            <a:fillRect/>
          </a:stretch>
        </p:blipFill>
        <p:spPr>
          <a:xfrm>
            <a:off x="1524000" y="838200"/>
            <a:ext cx="6096000" cy="4114800"/>
          </a:xfrm>
        </p:spPr>
      </p:pic>
      <p:sp>
        <p:nvSpPr>
          <p:cNvPr id="4" name="Text Placeholder 3"/>
          <p:cNvSpPr>
            <a:spLocks noGrp="1"/>
          </p:cNvSpPr>
          <p:nvPr>
            <p:ph type="body" sz="half" idx="2"/>
          </p:nvPr>
        </p:nvSpPr>
        <p:spPr>
          <a:xfrm>
            <a:off x="1828800" y="5334000"/>
            <a:ext cx="5486400" cy="804862"/>
          </a:xfrm>
        </p:spPr>
        <p:txBody>
          <a:bodyPr>
            <a:normAutofit/>
          </a:bodyPr>
          <a:lstStyle/>
          <a:p>
            <a:pPr algn="ctr"/>
            <a:r>
              <a:rPr lang="en-US" sz="3200" dirty="0" smtClean="0"/>
              <a:t>Empire beginning and ending </a:t>
            </a:r>
            <a:endParaRPr lang="en-US" sz="3200" dirty="0"/>
          </a:p>
        </p:txBody>
      </p:sp>
    </p:spTree>
    <p:extLst>
      <p:ext uri="{BB962C8B-B14F-4D97-AF65-F5344CB8AC3E}">
        <p14:creationId xmlns:p14="http://schemas.microsoft.com/office/powerpoint/2010/main" val="6909724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18</TotalTime>
  <Words>714</Words>
  <Application>Microsoft Office PowerPoint</Application>
  <PresentationFormat>On-screen Show (4:3)</PresentationFormat>
  <Paragraphs>36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Constantia</vt:lpstr>
      <vt:lpstr>Wingdings 2</vt:lpstr>
      <vt:lpstr>Paper</vt:lpstr>
      <vt:lpstr>The Arab Empire</vt:lpstr>
      <vt:lpstr>Timeline</vt:lpstr>
      <vt:lpstr>Brief Timeline of the Arab Empire</vt:lpstr>
      <vt:lpstr>Leaders and Politics</vt:lpstr>
      <vt:lpstr>Arab Empire</vt:lpstr>
      <vt:lpstr>Territories</vt:lpstr>
      <vt:lpstr>Arab Empire: Territories</vt:lpstr>
      <vt:lpstr>Empire Beginnings and Ends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Arab Empire: Territories</dc:title>
  <dc:creator>harnguyen</dc:creator>
  <cp:lastModifiedBy>Stephanie Giola</cp:lastModifiedBy>
  <cp:revision>4</cp:revision>
  <dcterms:created xsi:type="dcterms:W3CDTF">2013-09-24T16:33:29Z</dcterms:created>
  <dcterms:modified xsi:type="dcterms:W3CDTF">2013-09-28T15:45:57Z</dcterms:modified>
</cp:coreProperties>
</file>