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8"/>
  </p:notesMasterIdLst>
  <p:sldIdLst>
    <p:sldId id="257" r:id="rId2"/>
    <p:sldId id="26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8" r:id="rId11"/>
    <p:sldId id="269" r:id="rId12"/>
    <p:sldId id="270" r:id="rId13"/>
    <p:sldId id="271" r:id="rId14"/>
    <p:sldId id="283" r:id="rId15"/>
    <p:sldId id="272" r:id="rId16"/>
    <p:sldId id="273" r:id="rId17"/>
    <p:sldId id="274" r:id="rId18"/>
    <p:sldId id="275" r:id="rId19"/>
    <p:sldId id="276" r:id="rId20"/>
    <p:sldId id="264" r:id="rId21"/>
    <p:sldId id="277" r:id="rId22"/>
    <p:sldId id="278" r:id="rId23"/>
    <p:sldId id="281" r:id="rId24"/>
    <p:sldId id="282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621" autoAdjust="0"/>
  </p:normalViewPr>
  <p:slideViewPr>
    <p:cSldViewPr>
      <p:cViewPr>
        <p:scale>
          <a:sx n="70" d="100"/>
          <a:sy n="70" d="100"/>
        </p:scale>
        <p:origin x="-281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4B3F-DDA8-45A2-8443-9A2B0361E462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8D87-9769-4DC2-8354-5E80E7BB5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 7 2011- </a:t>
            </a:r>
            <a:r>
              <a:rPr lang="en-US" baseline="0" dirty="0" smtClean="0"/>
              <a:t>throwing stones</a:t>
            </a:r>
          </a:p>
          <a:p>
            <a:r>
              <a:rPr lang="en-US" baseline="0" dirty="0" smtClean="0"/>
              <a:t>Jan 13- man burned himself</a:t>
            </a:r>
          </a:p>
          <a:p>
            <a:r>
              <a:rPr lang="en-US" baseline="0" dirty="0" smtClean="0"/>
              <a:t>Feb 12- police beat back 2000</a:t>
            </a:r>
          </a:p>
          <a:p>
            <a:r>
              <a:rPr lang="en-US" baseline="0" dirty="0" smtClean="0"/>
              <a:t>March-15 oil revenue to boost pay</a:t>
            </a:r>
          </a:p>
          <a:p>
            <a:r>
              <a:rPr lang="en-US" baseline="0" dirty="0" smtClean="0"/>
              <a:t>Aug 29- dictators wife + 3 children </a:t>
            </a:r>
          </a:p>
          <a:p>
            <a:r>
              <a:rPr lang="en-US" baseline="0" dirty="0" smtClean="0"/>
              <a:t>Sep 25-  8 killed in attack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times the size of Texas</a:t>
            </a:r>
            <a:r>
              <a:rPr lang="en-US" baseline="0" dirty="0" smtClean="0"/>
              <a:t>. Sahara desert is 85 % of country tenth largest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1960 the population was only 11.28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 is a lot like</a:t>
            </a:r>
            <a:r>
              <a:rPr lang="en-US" baseline="0" dirty="0" smtClean="0"/>
              <a:t> Egypt’s right now. But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says his is better. (Learns from Egypt's mistakes)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 had a stroke and will not be able to run for president next term. President is Sunni.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Prime minister in charge of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1830-</a:t>
            </a:r>
            <a:r>
              <a:rPr lang="en-US" baseline="0" dirty="0" smtClean="0"/>
              <a:t> French conquest for Algeria began</a:t>
            </a:r>
          </a:p>
          <a:p>
            <a:r>
              <a:rPr lang="en-US" baseline="0" dirty="0" smtClean="0"/>
              <a:t>1962- French took Algeria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</a:t>
            </a:r>
            <a:r>
              <a:rPr lang="en-US" baseline="0" dirty="0" smtClean="0"/>
              <a:t> much said go home and make sandwiches your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8D87-9769-4DC2-8354-5E80E7BB52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4B26BA-2A84-4C81-BB7A-2BF63238AAB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9CA92C-36EA-4DDE-87FF-D7342BC92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.gov/j/drl/rls/hrrpt/2010/nea/154458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6wfVXpflAXapyM&amp;tbnid=A0txXW_1RG5YjM:&amp;ved=0CAUQjRw&amp;url=http://www.csmonitor.com/Environment/Energy-Voices/2013/0511/Algeria-after-terrorist-attack-Don-t-count-on-security-promises&amp;ei=nsh7UsefC8GmigLK8YHwDw&amp;bvm=bv.56146854,d.cGE&amp;psig=AFQjCNGmiMCsduQaoY64nV93HxRc6GeWew&amp;ust=1383930386943962" TargetMode="External"/><Relationship Id="rId3" Type="http://schemas.openxmlformats.org/officeDocument/2006/relationships/hyperlink" Target="http://www.google.com/url?sa=i&amp;source=images&amp;cd=&amp;cad=rja&amp;docid=ChCAYwgWdKv3zM&amp;tbnid=fnzPx-XQJ1lyMM:&amp;ved=&amp;url=http://www.theguardian.com/environment/2012/jul/24/world-food-crisis-closer&amp;ei=MIF6UsO9OoHliALojICYCg&amp;psig=AFQjCNFt3Lf1L0n6vGFu5l6J0ny_nSyEXQ&amp;ust=1383846577003310" TargetMode="External"/><Relationship Id="rId7" Type="http://schemas.openxmlformats.org/officeDocument/2006/relationships/hyperlink" Target="http://www.google.com/url?sa=i&amp;rct=j&amp;q=&amp;esrc=s&amp;frm=1&amp;source=images&amp;cd=&amp;cad=rja&amp;docid=0tOzeQzOggzuaM&amp;tbnid=11fLnusTg5F1SM:&amp;ved=0CAUQjRw&amp;url=http://en.ria.ru/world/20110213/162584619.html&amp;ei=TMh7UrXrMsf_igLdi4HQBA&amp;bvm=bv.56146854,d.cGE&amp;psig=AFQjCNEQsc0cdKLIFOE816MtpFiB7wjm0A&amp;ust=13839303141776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Iv9jtL5eBz35KM&amp;tbnid=X-6dR2fAtEwQJM:&amp;ved=0CAUQjRw&amp;url=http://inalllanguages.blogspot.com/2011/01/where-is-tunisia-located.html&amp;ei=F8h7UtGzCaKsjAK-nYDIDQ&amp;bvm=bv.56146854,d.cGE&amp;psig=AFQjCNGVY6M3ON-tSthb8wC6cplDAvHNPw&amp;ust=1383930231100839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wya.com/story/The_irony_of_Spring-ZAWYA20120527051735/" TargetMode="External"/><Relationship Id="rId7" Type="http://schemas.openxmlformats.org/officeDocument/2006/relationships/hyperlink" Target="http://zawaya.magharebia.com/old_zawaya/en_GB/zawaya/opinion/126.html" TargetMode="External"/><Relationship Id="rId2" Type="http://schemas.openxmlformats.org/officeDocument/2006/relationships/hyperlink" Target="http://www.afrik-news.com/article1894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motix.com/news/2024688/beggars-and-homeless-city-center-algiers" TargetMode="External"/><Relationship Id="rId5" Type="http://schemas.openxmlformats.org/officeDocument/2006/relationships/hyperlink" Target="http://english.ahram.org.eg/NewsContent/2/8/47283/World/Region/Algerian-police-auxiliaries-march-for-pay-rises.aspx" TargetMode="External"/><Relationship Id="rId4" Type="http://schemas.openxmlformats.org/officeDocument/2006/relationships/hyperlink" Target="http://www.aljazeera.com/news/africa/2010/12/2010123012345588575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ivalalgerie.wordpress.com/2010/01/03/fighting-against-corruption-in-algeria/" TargetMode="External"/><Relationship Id="rId2" Type="http://schemas.openxmlformats.org/officeDocument/2006/relationships/hyperlink" Target="http://www.state.gov/j/drl/rls/hrrpt/2010/nea/15445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gabay.com/history/algeria/algeria-the_revolution_and_social_change.html" TargetMode="External"/><Relationship Id="rId5" Type="http://schemas.openxmlformats.org/officeDocument/2006/relationships/hyperlink" Target="http://www.ask.com/web?q=what+are+some+issues+in+algeria&amp;qsrc=0&amp;o=102280&amp;1=dir&amp;adt=0" TargetMode="External"/><Relationship Id="rId4" Type="http://schemas.openxmlformats.org/officeDocument/2006/relationships/hyperlink" Target="http://en.wikipedia.org/wiki/Algeria_East%E2%80%93West_Highwa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globe.com/ideas/2013/10/27/what-sporouted-arab-spring/mBLujOUa1CKZJbjt4ilAK/story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google.com/url?sa=i&amp;rct=j&amp;q=&amp;esrc=s&amp;frm=1&amp;source=images&amp;cd=&amp;cad=rja&amp;docid=bThEbfyvnx9L5M&amp;tbnid=xoVDbzAdiBU84M:&amp;ved=0CAUQjRw&amp;url=http://en.wikipedia.org/wiki/Arab_Spring&amp;ei=7uh3UuP7BerNiwLqsoCYCw&amp;bvm=bv.55819444,d.cGE&amp;psig=AFQjCNEVelDKD_QOAc0TIroU-V05Cy_aPg&amp;ust=1383676517230955" TargetMode="External"/><Relationship Id="rId4" Type="http://schemas.openxmlformats.org/officeDocument/2006/relationships/hyperlink" Target="http://www.bostonglobe.com/ideas/2013/10/27/what-sprouted-arab-spring/mBLujOUa1CKZJObjt4ilAK/stor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-KoMnL0unzmWM&amp;tbnid=AgcNZGt0Nm5TeM:&amp;ved=0CAUQjRw&amp;url=http://paul-barford.blogspot.com/2012/08/cleveland-bust-that-world-already.html&amp;ei=peh3Upn9LYGwiQLq9YGoBA&amp;bvm=bv.55819444,d.cGE&amp;psig=AFQjCNFPuzbJNz5N_lQA2GWmvVtAbpUgIw&amp;ust=13836764513415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infoplease.com/country/algeria.html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eedom_of_religion_in_Alger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interest.org/commentary/last-stand-algerias-president-9197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Sp6-fQqSfGXCM&amp;tbnid=lZpbqJcNWRABLM:&amp;ved=0CAgQjRwwAA&amp;url=http://en.wikipedia.org/wiki/Abdelmalek_Sellal&amp;ei=MOZ3UqCvFqWUiALl8oCwBg&amp;psig=AFQjCNGE9zOZ6Gjq07jUD-mdIvoU5em7hQ&amp;ust=138367582446883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xouOkPmrSlv66M&amp;tbnid=vMxP6rW9llfRzM:&amp;ved=0CAUQjRw&amp;url=http://en.wikipedia.org/wiki/Abdelaziz_Bouteflika&amp;ei=nuF3UrOEGqPfiAKS8oHYBw&amp;bvm=bv.55819444,d.cGE&amp;psig=AFQjCNFhynKpD-QPgPz7c3LX3UYuyU_sVQ&amp;ust=13836744914999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beam.com/doc/1G1-17029006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//upload.wikimedia.org/wikipedia/commons/7/7b/Arr%C3%AAt_du_processus_%C3%A9lectoral_de_1991_en_Alg%C3%A9rie.jpg" TargetMode="External"/><Relationship Id="rId4" Type="http://schemas.openxmlformats.org/officeDocument/2006/relationships/hyperlink" Target="http://www.historytoday.com/martin-evans/french-resistance-and-algerian-w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k-news.com/article18940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wya.com/story/The_irony_of_Spring-ZAWYA2012052705173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Algeria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Period 2</a:t>
            </a:r>
          </a:p>
          <a:p>
            <a:r>
              <a:rPr lang="en-US" dirty="0" err="1" smtClean="0"/>
              <a:t>Kaitlyn</a:t>
            </a:r>
            <a:r>
              <a:rPr lang="en-US" dirty="0" smtClean="0"/>
              <a:t> J.</a:t>
            </a:r>
          </a:p>
          <a:p>
            <a:r>
              <a:rPr lang="en-US" dirty="0" smtClean="0"/>
              <a:t>Grace M.</a:t>
            </a:r>
          </a:p>
          <a:p>
            <a:r>
              <a:rPr lang="en-US" dirty="0"/>
              <a:t>Jasmine S.</a:t>
            </a:r>
            <a:endParaRPr lang="en-US" dirty="0" smtClean="0"/>
          </a:p>
          <a:p>
            <a:r>
              <a:rPr lang="en-US" dirty="0" smtClean="0"/>
              <a:t>Mac B</a:t>
            </a:r>
            <a:r>
              <a:rPr lang="en-US" dirty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Income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5440751" cy="3024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 </a:t>
            </a:r>
            <a:r>
              <a:rPr lang="en-US" sz="2200" dirty="0" smtClean="0"/>
              <a:t>Police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40,000</a:t>
            </a:r>
            <a:endParaRPr lang="en-US" sz="2200" dirty="0"/>
          </a:p>
          <a:p>
            <a:r>
              <a:rPr lang="en-US" sz="2200" dirty="0" smtClean="0"/>
              <a:t>March to </a:t>
            </a:r>
            <a:r>
              <a:rPr lang="en-US" sz="2200" dirty="0" err="1" smtClean="0"/>
              <a:t>Birkhadem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Heat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48 kilometers (30 miles)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0213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Authorities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Photographs</a:t>
            </a:r>
          </a:p>
          <a:p>
            <a:r>
              <a:rPr lang="en-US" sz="2600" dirty="0" smtClean="0"/>
              <a:t>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Annual growth 3%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Born homeless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45" y="457200"/>
            <a:ext cx="4419600" cy="29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776138" cy="29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90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Limitation: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Assembly and Association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“Change the Government Peacefully”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Prison Conditions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Prisoner Abuse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Government Transparency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more. . . Visit </a:t>
            </a:r>
            <a:r>
              <a:rPr lang="en-US" dirty="0" smtClean="0">
                <a:hlinkClick r:id="rId2"/>
              </a:rPr>
              <a:t>this site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6248400"/>
            <a:ext cx="1379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state.gov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9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Transparency Governmental access </a:t>
            </a:r>
          </a:p>
          <a:p>
            <a:r>
              <a:rPr lang="en-US" dirty="0" smtClean="0"/>
              <a:t>92</a:t>
            </a:r>
            <a:r>
              <a:rPr lang="en-US" baseline="30000" dirty="0" smtClean="0"/>
              <a:t>nd</a:t>
            </a:r>
            <a:r>
              <a:rPr lang="en-US" dirty="0" smtClean="0"/>
              <a:t> out of 180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Increasing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East-West Highway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Delays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Waste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11 Billion Dollars</a:t>
            </a:r>
          </a:p>
        </p:txBody>
      </p:sp>
      <p:pic>
        <p:nvPicPr>
          <p:cNvPr id="14338" name="Picture 2" descr="http://blogs.trb.com/news/opinion/chanlowe/blog/cristflight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472" y="1524000"/>
            <a:ext cx="7112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42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7, 2011</a:t>
            </a:r>
          </a:p>
          <a:p>
            <a:r>
              <a:rPr lang="en-US" dirty="0" smtClean="0"/>
              <a:t>January 13, 2011</a:t>
            </a:r>
          </a:p>
          <a:p>
            <a:r>
              <a:rPr lang="en-US" dirty="0" smtClean="0"/>
              <a:t>February 12, 2011</a:t>
            </a:r>
          </a:p>
          <a:p>
            <a:r>
              <a:rPr lang="en-US" dirty="0" smtClean="0"/>
              <a:t>March 15, 2011</a:t>
            </a:r>
          </a:p>
        </p:txBody>
      </p:sp>
      <p:pic>
        <p:nvPicPr>
          <p:cNvPr id="2050" name="Picture 2" descr="http://static.guim.co.uk/sys-images/Guardian/Pix/pictures/2011/1/7/1294426801354/Algeria-food-riots-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9600"/>
            <a:ext cx="3733800" cy="22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data:image/jpeg;base64,/9j/4AAQSkZJRgABAQAAAQABAAD/2wCEAAkGBhQSERUUEhQWFRQUGBYXFxcVGBgVGBgVGBgXGBcXFhoXHCYfGBkjGhgUHy8gIycpLCwsGB4xNTAqNSYrLCkBCQoKDgwOGg8PGiwlHyQsLCwqKSwsLCwpLCwqKSwsLCksKSwpLCwsLCwpLCwsLCksKSwsLCwsLCwsLCwsLCwsLP/AABEIAK4BIgMBIgACEQEDEQH/xAAcAAABBQEBAQAAAAAAAAAAAAAFAQIDBAYABwj/xABAEAACAQMCBAQDBAcGBgMAAAABAhEAAyEEEgUxQVEGEyJhcYGRMqGxwRQjQlJy0eEHM2KC8PEWJHOSorIVQ8L/xAAaAQADAQEBAQAAAAAAAAAAAAAAAQIDBAUG/8QALBEAAgICAgEDAgQHAAAAAAAAAAECEQMhEjFBBCJRYYEUMnHwEyORobHR8f/aAAwDAQACEQMRAD8Abw7ilp7u1CxExu27f2egIn2qLifG7Ow2wxXcQDJ+oxWY0OiBc4GFPPAyRT9XqGuLcVwAUIPpHSY6n3FU206JjTVoaLZOptKejOD7gNIn5EVbbhDBjHKTHwqLSW51dpjzbMTjkkdOeaS1xjy9S63muG2TG4HK57QZH31DRQZXVagKBv2hRAhVBgDGYmouH3nvttN25uC7oYssjlI9p6+9HdJw606q4dmUiQSxAI+AioNZwi2rpetMqXUxlvS6nmjScA/vDkYNKh2wLd03PcIMwAzDd8x/WhPiDgzEK0QIKgwYLGIyRjrW8Xi1sEFyiq3XcpKtn0tBjPQz39qZxHi2nVYuMCrAmIYyOUiB360INsxHBuE+XauXT+0hVR7Tkme5AqbgP2G/jH/qaK37SDTAWiWTaSrMDJXnJmCaFcCugblzllIxPIEc+nOmn5Bro1OnXBPtWI4tcFxi0gEQII6Rg8prY2NbCn9Xc/7f61leNp+sIHRQDn4/kYrHH2zXInQK1Cwx9SjJ5yD09qn0N/bILLBjketV7yjcc9T+NNW2O4rcxC9xsAjsKG6u4TV3Q+ohOwUT/lBqtq7W1qAItNYESedPBE4pth65sGmIc9vrVK60Grfm4quYJoGP05mrot1WsqBV7digBFGKlU1GpqVaQCgGpnWKYpqVFpgQrUq1KLGKsaHSbt/+GKAKgFEtD6RzqK5p4qexZxSGW/8A5MLiVBmOfXn3ofruMA5BUnnz7g+/amNpF9UgTj8RUY0oHasXmS8G38J/JURGZi6vHpA9J6GZ+GKg4lrblgptf0odyTBgkBp96j1fEWsXm2gEFcgz2In40K1/EGuxMAKIA/Enua1VvYpcFGvJbHHLrrcQtK3W3vgSWGZnp8KKaLxFe843SV3Mmz7PJVyI7chWe0VuaJaS36vkabZkkGLPjHUqoUbIUAD0jkBArqqeRSUrHxLHENGPJuNzJJX2hWSPxNR7JJb960hPx9NXdXYI0qE/tqGjmBucYnrhedROkA/9NP8A81c3bsygqVDdLYnUWx2UH6BP5VJquC77jECZM1Lw9f8Amh7Wz+Aq3xXUvZuDyztJTOAecZzUNWXYOHhW4f2Y+NOPhIr9u5bSO5H5morvELtz7dxjAOJMcj0GKriNvv8AX76OIWW//iNMv2r5b/pqT9DyqyNfYUiLb3CIg3GA5cvs5ihiDNOPP4U6CwtcedGpPW3+K0D011EUF22yWAkMeW2fsz3olrtSF01pSR6ggj22ifjVTgmmt3RsvKWALFDJWBCggwfb7qh9bLrejT8KcGyGU7gZIOc5981keNf3z/5Zz7D2rXaJUt2ti4UA7c+/vzrFccuzef4+/SoxL3DyOkC7kTzAyfxpyDnkdfwqErzqS2g/0a6KMrDXhe0LusW2ZggzED7Nv+cVe4zwdQGKk8z+NR+A0A1gcn9h+3ZR/qas8dYkwP8AU5qZLY4vRjr8rUdrUlqu6m1Qu4I5UwL6tioxzoct9pwaU3T3oEFkuVYs3d1A11DUR4axoGFbYqdFqOwwq2lqc9qAI9tS2xUnlYpjttietAibbijPhmyDvk4LCfkP50FF30zPMH88UZ8JmbdxoybrdYPIR0NDpLZUVb0W+LaIASOpMe4xmh7EDFXtbxLzEZQoBS4F5DIEiQQM0Ma6Cdsiefyrly5a0jox4r7I2bBPw/Ood/8ArFWLqwhOSAQMD4x7CmC0DHue1cfP5OniZbxAZvH4D+dQcOtAyW6EUW4lwV7rX7oZB5e2EZgHcbfV5a/tbcn8KCI8EkDAEwP969aKpHnS7Y8ttE96JaBSQHxnp86GXAxtg4iYwZPLJI7UX0RAsr8KVCsIJZYgHGfjXVJZ4vZCgE5AAPxArqOI7L/Fs6Wz/wBO1+Z/Kqd239r+G2PuWrvFxFi0ByFu3H/a39KhvL9v/J+Ap0QjtBaP6Uf4CJ7dK7xCsXR/By59RUugeNWw/wAB/wDZqh8UXAb3YC39+7+lC7B7QJ6HHQ10Y6VGfsHr/uKaDjoKAJA+ec9aRroE7pAg8smYPc1Gkx15fDniodbcAU/SgBuq1Ssx80SEthbYBIlgBmR/i/Cr3h/hz3XZrUD0naHuCd+GlTEZIiDkiaDW0UwrTHx68qMrwb9Snl274fzEHmSnky52nbHrHMRNXxi3Ueh8ml7grxRrto212wTJMqckEekSRHPnnlWf4npi1y6REKSTJgx7d/lRHifHrDapdyvcS1CKQ0M5VhLNg7gSIAx170NXU/pF66Ui2HDnaSYUAyJOcQM9qz/h8XopyT7B3lGC3QUgM9an04eDzKElcHBIOQvflPypfLxkFT2IINXTWyNFrhBIuq4YqVIPPmOoMUce/ba24csXAG1hEDvM5PTlWfSN4G4LGZYSMZjOKv8AHdEbG3cpVnUMRgCO4C4E9qze5WdHsWJV2CtW+cUJ1HarjtnHM0zYF55NUYFVbMc/upptZqyvqJ7UhtCgCALRHRJ2qvbt0V4fp4IoYD7aEUX4faL4AJPYUzWWBIK9QPr1j2qzwYlWkHP50IbLmr0Rt2jc5LuCkEGZ58+QGDmh95hcEEgsJ27ZgDsZAo1x287WCszyMY5z/SsyHjnz5mtFFMlyo0fA+CW/Ja7ebaY3K0fZUHJPcmIihvD+Lm35gVXDM3xgSfUwH7QU9udO0mquXbYUiQEK4wDGQT0JH8qmsA7f1cM85MdD03AVD30i4uu2M4jrfJVAZIu7rjM0YYEwBHPEE/xCgtrjRQgySpWTuA3FozB6CaJeKlAsrBytxYHuVYOP/EVnE9ZjaIAY45iATz7TUyxQ3fwNZJeAtb8SPteHNvcuNvbHLHPJ51Y4YXvMArAuSyoWaBiYZl6SCOhmsvtkQJxWz8J8CQXtzsLiLb3kCI34Chs56mPYUnjjpDWSW2BeIWjbQMLvmOTD/wCB1J+yeTKe/se9VtX4cvJea0yhXADGTiD1BGCDIraeL9dZW2VITc20+kAbWDBwdqiJIBGY51Qs8T/THOovlQtm2QAsqXYGQsA5y33Vp412ZrvfRmNRaZUG7bEHkc4OQPr91VyG2ttViqxJAMAdCcYB96v8W14ZySFlgTCelVJPQfDtRTw3rv1LocK4ZIkwzFSM/Wrn3ozgtbMu10gxExS1Y1XCbodh5cwxEjaQc9CDBHvXVNlGj12vF1Le2dvlgQehUFTU3ENStsOzmFBQH7/vqHVadVW3sIKhWQgAqQ4gkENkTMihniizca3IgorS+cyAdpzz5tUIYzgHFUGruXHuQHLwGnkSSJ5gdqJeIrs3C3OUke+TEe3KsQMZq7f4iStoAn0j8CSKdAGwG2DdtyAcH35Z601mER+Fc0MsqPTC/AEgEj61GF5Z+lJ2ux68Dt0Cf9YP9Kj0miF+8qMWCGSxUdsCMHJPtTnt/U/z/rRPW2ETQ3NuLqMhLCQSJGD9Tj4GrgrIl9ADrdJtdx25ZnEYyIn40a1XBr6WEuhER8NvDyxQqSPSPTPTOciiev0lu5a01kEb9NaR3XqVdQzg9cMQfmat8XRhobiCdyoFgZ5Dr7QfpVOCVsaldI87GubmTnnPUHmCD0qfRNDSoEsrrzCgFlK5JwAJnNU9mPfpRdWVbl55EKwKiDJY9B2gkkz2rNui4x5aNF4B4J5bu95AWU7UmHEhd+5YJVukHPt1rQ+OuEpdti/EXFKqWMCU5DdnoSIPvFCOE8XVhIMgWnbblTu3bSASMyoXM/tVFr+OX7zqgQWgxACBlId+fpZo3Y2+nuPerjJVQp43GTsxdsb3ImJJEk4AnJ+lG+M6lLyl1uNc6DcfsqICqqkekADlQfjOlNq/cWZ9U8oMzkEdMzinaUelu/b86h7H1aKv7cfGmXxPKnC2ZJPwppbNAhUECO1ItIr1LbSTigRZ0VuTyzRfQWZeD71W0mliCaK+TGR1FAEe8xn/AEKlsYpoScVItk9qAJwCQYz86g4fZtNdAuBiRkAMEEAEtLdDyjHM0VTRwhx9aznEdJKs0jDQFEEmY98fSnfyNL4H3NUGW8LTsQighj6TBgHA7Ex3iKm4Txe2iAMTOJO6Mg8/pihelti24N5fScFTz6cwPiPpVnWWFuXbYthQGCzs5HJk9uVK6dBVqytqNcblwz9gMSB2nHx5KK7TRvJERs/HMfSro4FcHO2yuxfBA+zBIHsf5iiWj4ANm4qSzD3BmOUE4olTVAu7MfYBzBjH8j+VXeE8VaxcBViqtKuFJypkEwOo5j3FWNTw02E9YhzPYyuB0OOvTrTOD48xTzIBiO0z9xmqjtibpFbil79Y0MzDcc3DLe+4jmZqbQXmFv7ahW3KAyFgQcNlcjv8RPSu4zZFt1BEkqCTPMsWafvore4ai6O1dC5O2TJwCT8qPIvBndfY2MvWQD2BHt15Ua4XDbTat7Rn7T+lW6mTGOXOoeN6cDSaYjrvBzmQfw51BY02xM532tw/zNH4CqhFSbTCUqVop3NHBIOSCQSBIJHUHqK6t7Y4dYKqZXIB+6urPkXRjvEFw3HQpMnMzCkGAGUA45EfKrviMMNMR9r1ruPtnJ+Jj61nLV1sTOBj2GT+Zo9xAk6TPOQfpFOUVFKiebk22ZlFp62DgERnPwME1cuqvlBg3r3HHtAjrjqaTV3yWAboBPvMSacFydClpFzhYdXDqQQpByAV54BU4IPY0VuaC41p7irhQW6AfAfyqrwLTb1YgjmBBIHSevz+lU+Ja5t1yy5Jto/2em4Ykxzq8zuVLwKC1Ye4Bw03F3XQVIOBykYM/Wqvi3ihVPJKAG4qO7cshuUZ/dA51Z4H4fa5svabCJAubiE5KNwQxk5OM86i8X2kXVWg5wbbkmJ/f2/fWMWzRpLQ/QXLJP6T5ZVyzOqKxY5wQSxAI54PQxRXivGFOnd13A3ZG04KsfQZ9v6Vl+G8ae1aRFUEAtJwSQeYAPaO9F9JrVvJtcRulWUQIViNpHPIIX60cmm7WjVqDgqfu/tX9AD+huty2WAi5tCwQe3TmOYqpxDVeq4IO43WYn2zjn3zyrfcb4LcuGybY/uiT6iIxtj/ANa8/wCJ6fYyrgkINxAIklmM554gT7VVpmKuPRZ0fG/KQeWP1m24hJJIh4yBPSPnV/hfiABnN/1B1gdYg8iAeZ9/uodxTgLWERn/AGhzGVDZ9M94zQ5Z6VFRkaOUk9/vQeOja9ea6w3LcIfB+0GYCCeYbJn60t3R+WrqJwT9rt0rvDmsCq+4j7K7RmSwdYAjmeeKMayyWuONhB8tSRzPMy3t0xWmqMfJjbt05qsbgojrtIZOKHDS1BQoYDrNXdG1Uxb+lEuH2ZIoAMWklfhRrRGbfXqOlDNJbozr0KWh/igAD35/696d6oSW7BNh5YdOVFzo2P8ASq/EuFmzYVzEqwDwZjcJgxyIxWj0tmGiDu27uUyD296RSKXHCdHp0D5Z8A8wCMkT3AIFYzhls3nuBQSSN8zyC9T9RXoXjTTG5w67uJ/V7biFhB9LAHp1VmFeT8LsXmZvIaGVGZiG2AIImSSMcsVp0R2XeJ2NvlXBJBmd0EYj8c/StFw3QFr1poBbYLgBxIO7mcTn6gdRQXhlo3wr23i6gypypC8+Z5HmZxM0Y8B2i7uA0FdrDl0JXHtDdPas27ujSqqzVLYvfuJ/3fyp40lyJ9IPaWInpREWyBkjHtVHhnF1vO6bSroAxBIMqeTAj8OlRY6Mzxnh1+9cSyfLidzbJG1Ry3k88TFN4rwJxetMu3c4dCFG0RtOffnz+Fbc6cTO0T36/Wu8kTO3I6xmqTJo894v4XuOdxIhEVf8wIAX7zn2q5xHgN5kS2qnagX9oZIHQYgCtENFct2AoXzG3lmzAI3buvXkIqp4Z/Snd3vEvZI9LFQo37ohYHKJo5bHx0Z3jnhl2t2NisWUEPy6wSeeczyrrmi/5xLSj0qgtzymUbn2JJr0E2xTRaUT788nMcp71cZ07JcbVGEs8BuhQDtkAA+odBXVu9orqnkOjz/+0LwxasFLunTZbeVdQSVV+YKz9kETjuvSpeOFv0HLZ22gwGB+zPL4UR4pxINdu6Rl8w3HUnEKi+lwTHYD45of4ysXP0UnEblnpjP5xVyfREUZBdpXd2nFKx8w7CyiYAL9CPeCQImodFpLr+m1buXDGQil/wABTNdpbiNtuo9tgJAdSpjpz+FFvsVbNDwbULpRd8wTcJUBSARAkkjvzmRzBqHiunIRbuxAH9TQFBBdiQMHtBoW164jQxDekCCScHop5j5e/Q0aPE/JtqzI247fQ5ByucQMLBU5z6o6VEnKWzWKim0wp4Q17OPLDEJDM8jcpWc88dfuqK3pV1l9GPJZMKdsorMIEgxDjM89x71N4L8Q27f6XedgHCBlQ4UqN7lRnJLkkzzxQTwPr2F8KcqxHTkxImO0wMew7VsklGvmznnKX5vitAvVcS8x5W2qbZwvI9pEc+dWfDTFtUgJCmecH1cjtIA5kgVNxngL2rpcFVS67FM9Cxx7US/4fNkNkC7bNt1uchIDFlxzBwfiBWbg1E153L6mg4p4mCXPR+ySrA9cA8vz9qx/jfUBr+8HDW7ZieRiI+OKZqeOnU3pZQCeq/axABzia7Tal/Ot3RbN4lQIIkbiSvPlMyawg2ptM9LPGEvTwlBdd/P7v/JueF8K06aZG1QF1nUEtcaTLDkmcc+Yz71ifFfBLWnZGs3QyuJCzLAjnJHTIg/GrXie66XV3N6QNsDKqRMqv3VmtZZad5MgmJ94mPkPxFbxa46PPknew54I04uaggttCoTzjO5QD77ZJrdcN4Wy3jcN0XF2FVKqwBJaWBnkQIPYzivPfCDDzyIzsMHtkT9RW34dxspb3ET61U94AMkD3/KqXRDO4/wQXLwPpRFtku3IZYwP4jn5CvPeIFVdtnqWYk9fetr4p8XI9prSCM/akQR8vlWFvuIImsyhtu8O1F+EWl3ZoTo7XWi2jwaANJpuFmGYchmK0ug0e5bTGDtXAImG/eB5g4oZwvWDyGU/unI79KOcL/ulPt+Zqn+UXkz3irRBrgxDmACOTLgGT7e/YUb1GstWivmugcrhsgkDriYqj4jsPddLdrLBWcgzykKIgHMzWPYXNTcS2mWCsZ9lBb+nxNdEMCePnf6mcsj51RqPEu67ZLWdQG2Lva1gh0BA5gfSZzTPBvCbLLdY21k/qzIztg7uXKSY/wAtB+HsFW8eW5bI+R3Ox/8AAVpvCNo+SzfvOT+E/wDlurHIq0XF3sx3i4oNc5DAKvlW2QYBHlg5CwSs4IHvVj+zTVzqrg7qx7encOnx20O8TcDa7rbmwZPreSBBPPC8hy7nIox4bW5pdBfcIouM8WngEkHaDk81EMR7jlU8WlY+SboMeLPF5sO1kKCCgyZ+004wfnVvw3fYacai8m1bhVRcJBmWKjE4XdGY6/CvM9Z4gN5y12SeUmGOOmAIrc6W3qNZobVuwxa2Xt22QxttqhV95YZiAMcxuI7UKCZSk9o2l87bbOFLQVAVRLMWYKAo75p5FM4rwK5eRTpr4RwQYcEKRkGGTKnJ6N8udTJoLiWlN5ka5kN5e7bzwRuzyifehwpWLls6xblh2oupG3bA28ooTZvBQx5nGOv+piiGmQlc9pNa446Im9gu5bgkdqZtqTUH1Go5rna2aLoTZ711dXUhnlPD+KhNdev3exMLj1FFAAH3U/jXHzqbXluNqkhgU5iJwZ+0M+1UrHC1a/fF3cVVC+MSwQESe0/Wht66QPhXS4xkYxk4hnQ6q7p7aLZZwpJeVYrIEhiQDykAfKoOP6979sNcZmKuVUsZIkAkZzGKs8F0pa1fJGFtkZ5yQTH12n5U/R8O3WSjkJDi5vMGCuI71L0gW2Vx4jNu4E2KVtsoRmEtbgBWII5g5wfbtVi5p7GpdNzFCxZtgOG3kyyntOcjHzoTptILt5lz5ZMu4BEAkkwOhY4E/lVzWXUfWgBQEVLvp5KqhLp7cgAKwkr60dEZUtqzO8QsqLjBMqGIBPOASBWp8M2NMi/rdUbV2VYL5ZZTutoZke5I59KygMgUe4Lwlr957mAtq2Gaf3jbgD8/lV0vJFu9BPjth7m1kEpbskk457TgDmeY6URRxe0zHcFZrQCk8gfssD713hrhpuWBd5vDWxuJELEHbnEg8/jVjjGm/RjYbDWw21lA9KgCRA+G7J+6tJScpOK8kRjFJSfjwef2dObd4qSDt6jkcjIkCtj4LtK9m75n92HPM+nEtntGDih3ivSEap7q7WW4AECsC0LCE7cEjcpyJFFvCFo/ol4MmGuDBA6qNwI9oHPvXNwbnZ6DzRXp+C+Xa+mv9F3hlqzZ1Cvc3MQQ8QLgfmWPqOIHTJ9qB8a4Mt8+bbYW5yU2+neTDERymAYin6ywbV1fTG4blMkHaSfu586scL04vEq2FcnPUSZB+PKuiPw0cEtq0yk4u21UBrYRQolQRIWYkET1bmetV21RuKYZVQHkTnPM/OPuqbxPcGna7YQNsLK0uPV6QYg9Vy3xrMJLfzNZZKr26NcX5vcrL2sRSoIMz39qoEA86fct9iYpm33+VKCaWys0k5aVFvh6QCR9KKcOsbj70PtRAUfOjfDE5RTZkX9BeIMZzW50C/q1yY6DoKy3C+Hy0881sFwKdhRgvFPEblzUHyEuE2gbZKKzEmZMwOU8qK+CODtaU3biMtxvSA4IIUQSYPcx9Km4gQlwC0CCP3SZkn/YfTtRrT3WCDcSWjJPOfqa655WsShXZhGKc2/gyHHPCTeaW0+8bpJBEqP8KkZ+RHUZqbw9qNTYa5auCQlrzFQDuxiOszOKOam/eJBVkEHlzBWcziZ+FWf01AZwGOJxPtmufm6pmvFWYPhXE1bzNxh791VZuotzn7yf9Ci/9pGnKaVGS55a2yEFsD7RaI2kciAG9onrVXxdorM+agK3GOQolW7s0cj79aZx3VNqNDFyHKw0r0j65AJBrSb5RTRnCPFtHnait/4N4266YadBtLMzkkEAgkDJE5iByrHrpkbaELSecxEntjlNavScFbzDa3kQpBPfbH8zSitNlt7Vnq3CbyosbgAuCSRjEjJq1xG6rW9ykNHKDgz0mvnnjjMt97bkny2KiSTjvnlODWh/s31DG+6LIU2yTAnkyxPTqelK/aFbNf4qveXZcruD32VOcwOZiOWB99Zhrdzfatl3IuCRuJOJjAJ7z9KPcfm5qbFmeWSf4sH/AMVP1rvFNjZe0twQAp2QMYBVgPhE1pj0kvkie238GqUQAOwA+mK7dXGuIrlNhd9JTdvtXUAeXNcAtXGAALr6j+0RjE/IUEt+o479a9D1OmtHTM4AI8sxAQR6cAbcSD99ZjhPBRe0tyAfNRyV6c1WVY9jHyNUptdEuKHW79y1ZupHO4JjIICgiD2gAz71FZY3G8nGMEk82K7vYghvqaI8Gt3rlmAFkEKS0/3cHHxH8hWjfSqWDFFkGQdokU5T5IUY10Zd+B3LVh9g2wsySCxYftdl5nlWa1VjyRf9YuMxFkMp3Az+suwesQqz/jNen3l3qUMQ4KnphhB6+9YbX+H0K21ViFti4duCSSwJyepgDPQCs+SXZqotp0BdDwV7pIGAokk94naBz/lWx/s+002rxk+plGPZT9+aHcD1txtWbcoVGdoMr9nuBnn9R7VpfC2iSzaZUuC4CxJIBEEADbnOIrR9URQZ0mkFtQq8h3zSavh/mwGaFBmIBkxGfkTj3pwue9L51QM8x8ZLF22vRLKjH8TnkK3XANALOksWTCsRvudIn1MPiJj5CstreEXH4hP7CNa9UCMBWgAmYmfrWl4zqrr6e8HRVADBCDLFTBO73xV8tiaM/wCK+OJevKLOdg2BhOTP7I6jpVLgl67c1C2Rhp9RP7IXLdeYA+tXeE2lQWwqzduliGwcBtoGeQw3KPyp/D1/RNe5uLC3C21ufpZpBH3A0/GuyfIz+0PUhtUATIREAHbGR8ZJ+tBLN+15RDr6pJWMYgiDmPoK0PHvDRbzL1y6NxjaI+0SQAPYxQd/Ct8rvCyuBzzJ9q5M2TGqU5Ud/pseVpyxxvwAmjoYqIKSaM6zgdy2R5iFQcie3cUv6BtrSGSMlaZjkwyg6kiHSW4rRcNtRQzS2M1pOD6eefKrMqDnCk2ryiiBv1WVYx2p0+9MRk+I6lhfDTyurI9hMffWna63ZvurI8YBS7dU8idynnkeoj2jIz39xWn4ZqXuWUcbfUOs9MflXRmacU0YY002mTC0T3rv0P2qwltupHyEVLasx8+5rnNwfc4Ej/aVT8c0tzhCJacBQBtcwB7HpRULQ7jmrW1YdnaARtHxbA/P6UCMD4d0ytq9OABgbmjuFJgxzINaThNzdxK8OgVx16FR8siqXhrgDHUJqNu22CWWcll2kAiDgyev31NqNKUvau8rHyntXtxKspUsP2ZEN6h06NW1ra+hDT0YLi7G9f1Fxfs7rjz/AId0L8zKj51v/wCzPhfl6drpibxAH8CSPvYt9BWd03CgOF3LpT1PfQBufoTGOw3Fh9K3/g23/wAlY/hP/s1Q+ikVNLw5rmva+SptqIQCdwIAUSD/AJ6TxZo2vPYtpGGZm3GBHpH151pvLHam+WO1Tzdp/AcVVD66KWuqShNtdSzXUAYLXcJaxpTbtK7LIJheQ99vTAzXeGrTCw0KfUx9ugH3ZrUanh5cqQxWD05kdpnlyqVtHIgk/GSD9RkfKkFADQaK5p1KsmSZMEEdhBGKtG83VD+P4Vf0nC2TG4FBMAjI/wA3UfGat/o1AAc2tw2lSZxHxqDU+FmHqdlZYMiZYzB5EQWmjr6KepHuDBqO3wlAd2SZmSZyaKT7KUmujM6PhAS6XFkCZ/WAuHPLBU+kyOojlRizZgQAfmSfxot+iCl/RhTskGqD2pxHt91EfI96hvaYspEkSIlTBHuD3pABWUNelfVtA3gc1mdpI/1yqDxFqAth85YbVETk9Y7CrNvwgofd5jkyCSdpJyDBMScgVd1Ph+3cMugY98/lQqRUnaQC4VwVCllzl0GCDAEkkgjrkmrvEuEC8m04PNW6q3f+YotZ4YEEKIA5AU9tHg/CnZNGPTSXz5aXACAInmMnmT8BWluemyjSNv2QACDuEiT/ADqxpOHeWItrCESSPsnE4J6jHKeoorCvZKlQYjkAB7z855V8l6rO82S31Z9Xh44McYxX67MbxnTC5atmRuHpGO0Hn7d/hWf1WnPUcsUe1WnZHgncsyo5/Gh/FNcqk2j6Gw25uQBz+zJnPUV63pJcEox2Y+shGSblok4FwgvJAkDn/StFY0m19sQAOkHpihPBfEq2V9AtsYA3eYyj5jZmrL+I7mWLadBzJ/WP+SiumDyvI3Je087IsSx8YvYYNvpXHT0Nt8fMA4YET6Vifq5ojw/X+ZErtmfjW34mF19jlfpMijy+5Vt+HbQbdsk+5J/GiKacDAEAdqs7adFdBylcWa7yashK7bQBVNugPizg93UWglsDBkgmJMQPz5960+yu8ugANwDTXLenS3cWGQbcENjp92PlTuO2FfT3Ec7VYBScYBYZz0FF/LplzThhDAEHoRI++gADqtHZTh4tlZtBEwTnLAkyvWZOKLcHsqli2tsQgUFRnkc9fjU/kCIgQKlUCgKOrpp0Uu2gBlROjdG+4VPsrttAEOw9/uFJU22loAq08UzZS7KAHg0sUwJXRQA+lmmV1AD5pRUc0k0DJGaI557An3zHL510VV1N5gAF5nE9F9z3+HeqXEtY9lAU9YESXJJAjmY5/wC/apbopKwwDSzWWTxHcaSNkATAU5+ZY/hRuxxIXFDKQQR/hEHsYAyKZJdmmDVKtxFIJLzyiAFEljPSSo9yQKqXNfHMfOenTEfnWU4/4ju2tTbuW9o2IQVcEq0sDB+gMissqlLHJQ7rRpjpSTl0HOP+MhptQ1nYGTamN5U+uSRMHpFOv+NNMthQrbWIM2wrFgTyLNEE157xni7azUjUMgWAqsA24SJAMkA9eUUXfwdqbv61bcW2AKsxVZHcCZP0rgj6L08ccXnfF6vfb/f3On8Vl5+zYuo8Sof2SfhjPfPyql5i3r1xyMuFETyIAz91WLvhVrYm9dtJEHad5aGO0SoWeYIina/hY01/Zu3hrYfeJQSeQhvx7iuvD+FUv5T39/8Ageoy+qyR/m9fYg2BWUQCIPP49q0N3T22thCFIcZG3kImR3g1mNZe2kECTkAcpiMVd03iwsUAtqpECS3Pp2Ar0dcTzfJc0igKoHICB7gYH3CtXwLSTZ3/ALrd+UbekdZP0rH6G6IgkSJ/GtNwq7tUAmAWEzgHI2z8/wAa8GVLJteT6PcsKp+A7XUopwFeueCNApQKeBXUAN210U+uBoAbFN21JFLQBHtrgtSV0UgGRXRTitJQAhFIRTqSgBIrqWa6gCDZS7KcKUCgBu0Dv8opNtPrhTsVEW3500Ez2Hv/AL1NtrilIYwseVNinkUnl0AMKTUd3TK3OfkYqwUpCtAAu14d06//AFg/xS341dt6ZVEKoUdgAB9BU22uagCvc0wNDdZ4etuDKjPajCrSlaATMt/wooEKsCI5j3+/J+tMs+FLibtt+8FufaVbkD2wRFak09RUuKaplKbWzKf8JtEG5dbIMu28gjkRPL5AVLxPwwb+3zLlwlVCAyMKCSByzk1qAK4jNNRS6QOTfZjF/s/t9WuH4t1+VWF8GWwf7pXnqzH7xyP1rWU8LVS2qFF8XYDs8GYADdtA6LAA+nOn6Dw8tuI3NtMjexaDMyN3WZzzo0DTudSopdDcm+2QBIpd5qcLShaoggFw0vm1LtpBQA0XRSi4KdsppQUAOFwVwYUwpTClAE4YUs1WNumeX7mgC3XVUKHuaSSOtAFs0hqqXbvTTfagC3XVS/SG9qWg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RUUEhQWFRQUGBYXFxcVGBgVGBgVGBgXGBcXFhoXHCYfGBkjGhgUHy8gIycpLCwsGB4xNTAqNSYrLCkBCQoKDgwOGg8PGiwlHyQsLCwqKSwsLCwpLCwqKSwsLCksKSwpLCwsLCwpLCwsLCksKSwsLCwsLCwsLCwsLCwsLP/AABEIAK4BIgMBIgACEQEDEQH/xAAcAAABBQEBAQAAAAAAAAAAAAAFAQIDBAYABwj/xABAEAACAQMCBAQDBAcGBgMAAAABAhEAAyEEEgUxQVEGEyJhcYGRMqGxwRQjQlJy0eEHM2KC8PEWJHOSorIVQ8L/xAAaAQADAQEBAQAAAAAAAAAAAAAAAQIDBAUG/8QALBEAAgICAgEDAgQHAAAAAAAAAAECEQMhEjFBBCJRYYEUMnHwEyORobHR8f/aAAwDAQACEQMRAD8Abw7ilp7u1CxExu27f2egIn2qLifG7Ow2wxXcQDJ+oxWY0OiBc4GFPPAyRT9XqGuLcVwAUIPpHSY6n3FU206JjTVoaLZOptKejOD7gNIn5EVbbhDBjHKTHwqLSW51dpjzbMTjkkdOeaS1xjy9S63muG2TG4HK57QZH31DRQZXVagKBv2hRAhVBgDGYmouH3nvttN25uC7oYssjlI9p6+9HdJw606q4dmUiQSxAI+AioNZwi2rpetMqXUxlvS6nmjScA/vDkYNKh2wLd03PcIMwAzDd8x/WhPiDgzEK0QIKgwYLGIyRjrW8Xi1sEFyiq3XcpKtn0tBjPQz39qZxHi2nVYuMCrAmIYyOUiB360INsxHBuE+XauXT+0hVR7Tkme5AqbgP2G/jH/qaK37SDTAWiWTaSrMDJXnJmCaFcCugblzllIxPIEc+nOmn5Bro1OnXBPtWI4tcFxi0gEQII6Rg8prY2NbCn9Xc/7f61leNp+sIHRQDn4/kYrHH2zXInQK1Cwx9SjJ5yD09qn0N/bILLBjketV7yjcc9T+NNW2O4rcxC9xsAjsKG6u4TV3Q+ohOwUT/lBqtq7W1qAItNYESedPBE4pth65sGmIc9vrVK60Grfm4quYJoGP05mrot1WsqBV7digBFGKlU1GpqVaQCgGpnWKYpqVFpgQrUq1KLGKsaHSbt/+GKAKgFEtD6RzqK5p4qexZxSGW/8A5MLiVBmOfXn3ofruMA5BUnnz7g+/amNpF9UgTj8RUY0oHasXmS8G38J/JURGZi6vHpA9J6GZ+GKg4lrblgptf0odyTBgkBp96j1fEWsXm2gEFcgz2In40K1/EGuxMAKIA/Enua1VvYpcFGvJbHHLrrcQtK3W3vgSWGZnp8KKaLxFe843SV3Mmz7PJVyI7chWe0VuaJaS36vkabZkkGLPjHUqoUbIUAD0jkBArqqeRSUrHxLHENGPJuNzJJX2hWSPxNR7JJb960hPx9NXdXYI0qE/tqGjmBucYnrhedROkA/9NP8A81c3bsygqVDdLYnUWx2UH6BP5VJquC77jECZM1Lw9f8Amh7Wz+Aq3xXUvZuDyztJTOAecZzUNWXYOHhW4f2Y+NOPhIr9u5bSO5H5morvELtz7dxjAOJMcj0GKriNvv8AX76OIWW//iNMv2r5b/pqT9DyqyNfYUiLb3CIg3GA5cvs5ihiDNOPP4U6CwtcedGpPW3+K0D011EUF22yWAkMeW2fsz3olrtSF01pSR6ggj22ifjVTgmmt3RsvKWALFDJWBCggwfb7qh9bLrejT8KcGyGU7gZIOc5981keNf3z/5Zz7D2rXaJUt2ti4UA7c+/vzrFccuzef4+/SoxL3DyOkC7kTzAyfxpyDnkdfwqErzqS2g/0a6KMrDXhe0LusW2ZggzED7Nv+cVe4zwdQGKk8z+NR+A0A1gcn9h+3ZR/qas8dYkwP8AU5qZLY4vRjr8rUdrUlqu6m1Qu4I5UwL6tioxzoct9pwaU3T3oEFkuVYs3d1A11DUR4axoGFbYqdFqOwwq2lqc9qAI9tS2xUnlYpjttietAibbijPhmyDvk4LCfkP50FF30zPMH88UZ8JmbdxoybrdYPIR0NDpLZUVb0W+LaIASOpMe4xmh7EDFXtbxLzEZQoBS4F5DIEiQQM0Ma6Cdsiefyrly5a0jox4r7I2bBPw/Ood/8ArFWLqwhOSAQMD4x7CmC0DHue1cfP5OniZbxAZvH4D+dQcOtAyW6EUW4lwV7rX7oZB5e2EZgHcbfV5a/tbcn8KCI8EkDAEwP969aKpHnS7Y8ttE96JaBSQHxnp86GXAxtg4iYwZPLJI7UX0RAsr8KVCsIJZYgHGfjXVJZ4vZCgE5AAPxArqOI7L/Fs6Wz/wBO1+Z/Kqd239r+G2PuWrvFxFi0ByFu3H/a39KhvL9v/J+Ap0QjtBaP6Uf4CJ7dK7xCsXR/By59RUugeNWw/wAB/wDZqh8UXAb3YC39+7+lC7B7QJ6HHQ10Y6VGfsHr/uKaDjoKAJA+ec9aRroE7pAg8smYPc1Gkx15fDniodbcAU/SgBuq1Ssx80SEthbYBIlgBmR/i/Cr3h/hz3XZrUD0naHuCd+GlTEZIiDkiaDW0UwrTHx68qMrwb9Snl274fzEHmSnky52nbHrHMRNXxi3Ueh8ml7grxRrto212wTJMqckEekSRHPnnlWf4npi1y6REKSTJgx7d/lRHifHrDapdyvcS1CKQ0M5VhLNg7gSIAx170NXU/pF66Ui2HDnaSYUAyJOcQM9qz/h8XopyT7B3lGC3QUgM9an04eDzKElcHBIOQvflPypfLxkFT2IINXTWyNFrhBIuq4YqVIPPmOoMUce/ba24csXAG1hEDvM5PTlWfSN4G4LGZYSMZjOKv8AHdEbG3cpVnUMRgCO4C4E9qze5WdHsWJV2CtW+cUJ1HarjtnHM0zYF55NUYFVbMc/upptZqyvqJ7UhtCgCALRHRJ2qvbt0V4fp4IoYD7aEUX4faL4AJPYUzWWBIK9QPr1j2qzwYlWkHP50IbLmr0Rt2jc5LuCkEGZ58+QGDmh95hcEEgsJ27ZgDsZAo1x287WCszyMY5z/SsyHjnz5mtFFMlyo0fA+CW/Ja7ebaY3K0fZUHJPcmIihvD+Lm35gVXDM3xgSfUwH7QU9udO0mquXbYUiQEK4wDGQT0JH8qmsA7f1cM85MdD03AVD30i4uu2M4jrfJVAZIu7rjM0YYEwBHPEE/xCgtrjRQgySpWTuA3FozB6CaJeKlAsrBytxYHuVYOP/EVnE9ZjaIAY45iATz7TUyxQ3fwNZJeAtb8SPteHNvcuNvbHLHPJ51Y4YXvMArAuSyoWaBiYZl6SCOhmsvtkQJxWz8J8CQXtzsLiLb3kCI34Chs56mPYUnjjpDWSW2BeIWjbQMLvmOTD/wCB1J+yeTKe/se9VtX4cvJea0yhXADGTiD1BGCDIraeL9dZW2VITc20+kAbWDBwdqiJIBGY51Qs8T/THOovlQtm2QAsqXYGQsA5y33Vp412ZrvfRmNRaZUG7bEHkc4OQPr91VyG2ttViqxJAMAdCcYB96v8W14ZySFlgTCelVJPQfDtRTw3rv1LocK4ZIkwzFSM/Wrn3ozgtbMu10gxExS1Y1XCbodh5cwxEjaQc9CDBHvXVNlGj12vF1Le2dvlgQehUFTU3ENStsOzmFBQH7/vqHVadVW3sIKhWQgAqQ4gkENkTMihniizca3IgorS+cyAdpzz5tUIYzgHFUGruXHuQHLwGnkSSJ5gdqJeIrs3C3OUke+TEe3KsQMZq7f4iStoAn0j8CSKdAGwG2DdtyAcH35Z601mER+Fc0MsqPTC/AEgEj61GF5Z+lJ2ux68Dt0Cf9YP9Kj0miF+8qMWCGSxUdsCMHJPtTnt/U/z/rRPW2ETQ3NuLqMhLCQSJGD9Tj4GrgrIl9ADrdJtdx25ZnEYyIn40a1XBr6WEuhER8NvDyxQqSPSPTPTOciiev0lu5a01kEb9NaR3XqVdQzg9cMQfmat8XRhobiCdyoFgZ5Dr7QfpVOCVsaldI87GubmTnnPUHmCD0qfRNDSoEsrrzCgFlK5JwAJnNU9mPfpRdWVbl55EKwKiDJY9B2gkkz2rNui4x5aNF4B4J5bu95AWU7UmHEhd+5YJVukHPt1rQ+OuEpdti/EXFKqWMCU5DdnoSIPvFCOE8XVhIMgWnbblTu3bSASMyoXM/tVFr+OX7zqgQWgxACBlId+fpZo3Y2+nuPerjJVQp43GTsxdsb3ImJJEk4AnJ+lG+M6lLyl1uNc6DcfsqICqqkekADlQfjOlNq/cWZ9U8oMzkEdMzinaUelu/b86h7H1aKv7cfGmXxPKnC2ZJPwppbNAhUECO1ItIr1LbSTigRZ0VuTyzRfQWZeD71W0mliCaK+TGR1FAEe8xn/AEKlsYpoScVItk9qAJwCQYz86g4fZtNdAuBiRkAMEEAEtLdDyjHM0VTRwhx9aznEdJKs0jDQFEEmY98fSnfyNL4H3NUGW8LTsQighj6TBgHA7Ex3iKm4Txe2iAMTOJO6Mg8/pihelti24N5fScFTz6cwPiPpVnWWFuXbYthQGCzs5HJk9uVK6dBVqytqNcblwz9gMSB2nHx5KK7TRvJERs/HMfSro4FcHO2yuxfBA+zBIHsf5iiWj4ANm4qSzD3BmOUE4olTVAu7MfYBzBjH8j+VXeE8VaxcBViqtKuFJypkEwOo5j3FWNTw02E9YhzPYyuB0OOvTrTOD48xTzIBiO0z9xmqjtibpFbil79Y0MzDcc3DLe+4jmZqbQXmFv7ahW3KAyFgQcNlcjv8RPSu4zZFt1BEkqCTPMsWafvore4ai6O1dC5O2TJwCT8qPIvBndfY2MvWQD2BHt15Ua4XDbTat7Rn7T+lW6mTGOXOoeN6cDSaYjrvBzmQfw51BY02xM532tw/zNH4CqhFSbTCUqVop3NHBIOSCQSBIJHUHqK6t7Y4dYKqZXIB+6urPkXRjvEFw3HQpMnMzCkGAGUA45EfKrviMMNMR9r1ruPtnJ+Jj61nLV1sTOBj2GT+Zo9xAk6TPOQfpFOUVFKiebk22ZlFp62DgERnPwME1cuqvlBg3r3HHtAjrjqaTV3yWAboBPvMSacFydClpFzhYdXDqQQpByAV54BU4IPY0VuaC41p7irhQW6AfAfyqrwLTb1YgjmBBIHSevz+lU+Ja5t1yy5Jto/2em4Ykxzq8zuVLwKC1Ye4Bw03F3XQVIOBykYM/Wqvi3ihVPJKAG4qO7cshuUZ/dA51Z4H4fa5svabCJAubiE5KNwQxk5OM86i8X2kXVWg5wbbkmJ/f2/fWMWzRpLQ/QXLJP6T5ZVyzOqKxY5wQSxAI54PQxRXivGFOnd13A3ZG04KsfQZ9v6Vl+G8ae1aRFUEAtJwSQeYAPaO9F9JrVvJtcRulWUQIViNpHPIIX60cmm7WjVqDgqfu/tX9AD+huty2WAi5tCwQe3TmOYqpxDVeq4IO43WYn2zjn3zyrfcb4LcuGybY/uiT6iIxtj/ANa8/wCJ6fYyrgkINxAIklmM554gT7VVpmKuPRZ0fG/KQeWP1m24hJJIh4yBPSPnV/hfiABnN/1B1gdYg8iAeZ9/uodxTgLWERn/AGhzGVDZ9M94zQ5Z6VFRkaOUk9/vQeOja9ea6w3LcIfB+0GYCCeYbJn60t3R+WrqJwT9rt0rvDmsCq+4j7K7RmSwdYAjmeeKMayyWuONhB8tSRzPMy3t0xWmqMfJjbt05qsbgojrtIZOKHDS1BQoYDrNXdG1Uxb+lEuH2ZIoAMWklfhRrRGbfXqOlDNJbozr0KWh/igAD35/696d6oSW7BNh5YdOVFzo2P8ASq/EuFmzYVzEqwDwZjcJgxyIxWj0tmGiDu27uUyD296RSKXHCdHp0D5Z8A8wCMkT3AIFYzhls3nuBQSSN8zyC9T9RXoXjTTG5w67uJ/V7biFhB9LAHp1VmFeT8LsXmZvIaGVGZiG2AIImSSMcsVp0R2XeJ2NvlXBJBmd0EYj8c/StFw3QFr1poBbYLgBxIO7mcTn6gdRQXhlo3wr23i6gypypC8+Z5HmZxM0Y8B2i7uA0FdrDl0JXHtDdPas27ujSqqzVLYvfuJ/3fyp40lyJ9IPaWInpREWyBkjHtVHhnF1vO6bSroAxBIMqeTAj8OlRY6Mzxnh1+9cSyfLidzbJG1Ry3k88TFN4rwJxetMu3c4dCFG0RtOffnz+Fbc6cTO0T36/Wu8kTO3I6xmqTJo894v4XuOdxIhEVf8wIAX7zn2q5xHgN5kS2qnagX9oZIHQYgCtENFct2AoXzG3lmzAI3buvXkIqp4Z/Snd3vEvZI9LFQo37ohYHKJo5bHx0Z3jnhl2t2NisWUEPy6wSeeczyrrmi/5xLSj0qgtzymUbn2JJr0E2xTRaUT788nMcp71cZ07JcbVGEs8BuhQDtkAA+odBXVu9orqnkOjz/+0LwxasFLunTZbeVdQSVV+YKz9kETjuvSpeOFv0HLZ22gwGB+zPL4UR4pxINdu6Rl8w3HUnEKi+lwTHYD45of4ysXP0UnEblnpjP5xVyfREUZBdpXd2nFKx8w7CyiYAL9CPeCQImodFpLr+m1buXDGQil/wABTNdpbiNtuo9tgJAdSpjpz+FFvsVbNDwbULpRd8wTcJUBSARAkkjvzmRzBqHiunIRbuxAH9TQFBBdiQMHtBoW164jQxDekCCScHop5j5e/Q0aPE/JtqzI247fQ5ByucQMLBU5z6o6VEnKWzWKim0wp4Q17OPLDEJDM8jcpWc88dfuqK3pV1l9GPJZMKdsorMIEgxDjM89x71N4L8Q27f6XedgHCBlQ4UqN7lRnJLkkzzxQTwPr2F8KcqxHTkxImO0wMew7VsklGvmznnKX5vitAvVcS8x5W2qbZwvI9pEc+dWfDTFtUgJCmecH1cjtIA5kgVNxngL2rpcFVS67FM9Cxx7US/4fNkNkC7bNt1uchIDFlxzBwfiBWbg1E153L6mg4p4mCXPR+ySrA9cA8vz9qx/jfUBr+8HDW7ZieRiI+OKZqeOnU3pZQCeq/axABzia7Tal/Ot3RbN4lQIIkbiSvPlMyawg2ptM9LPGEvTwlBdd/P7v/JueF8K06aZG1QF1nUEtcaTLDkmcc+Yz71ifFfBLWnZGs3QyuJCzLAjnJHTIg/GrXie66XV3N6QNsDKqRMqv3VmtZZad5MgmJ94mPkPxFbxa46PPknew54I04uaggttCoTzjO5QD77ZJrdcN4Wy3jcN0XF2FVKqwBJaWBnkQIPYzivPfCDDzyIzsMHtkT9RW34dxspb3ET61U94AMkD3/KqXRDO4/wQXLwPpRFtku3IZYwP4jn5CvPeIFVdtnqWYk9fetr4p8XI9prSCM/akQR8vlWFvuIImsyhtu8O1F+EWl3ZoTo7XWi2jwaANJpuFmGYchmK0ug0e5bTGDtXAImG/eB5g4oZwvWDyGU/unI79KOcL/ulPt+Zqn+UXkz3irRBrgxDmACOTLgGT7e/YUb1GstWivmugcrhsgkDriYqj4jsPddLdrLBWcgzykKIgHMzWPYXNTcS2mWCsZ9lBb+nxNdEMCePnf6mcsj51RqPEu67ZLWdQG2Lva1gh0BA5gfSZzTPBvCbLLdY21k/qzIztg7uXKSY/wAtB+HsFW8eW5bI+R3Ox/8AAVpvCNo+SzfvOT+E/wDlurHIq0XF3sx3i4oNc5DAKvlW2QYBHlg5CwSs4IHvVj+zTVzqrg7qx7encOnx20O8TcDa7rbmwZPreSBBPPC8hy7nIox4bW5pdBfcIouM8WngEkHaDk81EMR7jlU8WlY+SboMeLPF5sO1kKCCgyZ+004wfnVvw3fYacai8m1bhVRcJBmWKjE4XdGY6/CvM9Z4gN5y12SeUmGOOmAIrc6W3qNZobVuwxa2Xt22QxttqhV95YZiAMcxuI7UKCZSk9o2l87bbOFLQVAVRLMWYKAo75p5FM4rwK5eRTpr4RwQYcEKRkGGTKnJ6N8udTJoLiWlN5ka5kN5e7bzwRuzyifehwpWLls6xblh2oupG3bA28ooTZvBQx5nGOv+piiGmQlc9pNa446Im9gu5bgkdqZtqTUH1Go5rna2aLoTZ711dXUhnlPD+KhNdev3exMLj1FFAAH3U/jXHzqbXluNqkhgU5iJwZ+0M+1UrHC1a/fF3cVVC+MSwQESe0/Wht66QPhXS4xkYxk4hnQ6q7p7aLZZwpJeVYrIEhiQDykAfKoOP6979sNcZmKuVUsZIkAkZzGKs8F0pa1fJGFtkZ5yQTH12n5U/R8O3WSjkJDi5vMGCuI71L0gW2Vx4jNu4E2KVtsoRmEtbgBWII5g5wfbtVi5p7GpdNzFCxZtgOG3kyyntOcjHzoTptILt5lz5ZMu4BEAkkwOhY4E/lVzWXUfWgBQEVLvp5KqhLp7cgAKwkr60dEZUtqzO8QsqLjBMqGIBPOASBWp8M2NMi/rdUbV2VYL5ZZTutoZke5I59KygMgUe4Lwlr957mAtq2Gaf3jbgD8/lV0vJFu9BPjth7m1kEpbskk457TgDmeY6URRxe0zHcFZrQCk8gfssD713hrhpuWBd5vDWxuJELEHbnEg8/jVjjGm/RjYbDWw21lA9KgCRA+G7J+6tJScpOK8kRjFJSfjwef2dObd4qSDt6jkcjIkCtj4LtK9m75n92HPM+nEtntGDih3ivSEap7q7WW4AECsC0LCE7cEjcpyJFFvCFo/ol4MmGuDBA6qNwI9oHPvXNwbnZ6DzRXp+C+Xa+mv9F3hlqzZ1Cvc3MQQ8QLgfmWPqOIHTJ9qB8a4Mt8+bbYW5yU2+neTDERymAYin6ywbV1fTG4blMkHaSfu586scL04vEq2FcnPUSZB+PKuiPw0cEtq0yk4u21UBrYRQolQRIWYkET1bmetV21RuKYZVQHkTnPM/OPuqbxPcGna7YQNsLK0uPV6QYg9Vy3xrMJLfzNZZKr26NcX5vcrL2sRSoIMz39qoEA86fct9iYpm33+VKCaWys0k5aVFvh6QCR9KKcOsbj70PtRAUfOjfDE5RTZkX9BeIMZzW50C/q1yY6DoKy3C+Hy0881sFwKdhRgvFPEblzUHyEuE2gbZKKzEmZMwOU8qK+CODtaU3biMtxvSA4IIUQSYPcx9Km4gQlwC0CCP3SZkn/YfTtRrT3WCDcSWjJPOfqa655WsShXZhGKc2/gyHHPCTeaW0+8bpJBEqP8KkZ+RHUZqbw9qNTYa5auCQlrzFQDuxiOszOKOam/eJBVkEHlzBWcziZ+FWf01AZwGOJxPtmufm6pmvFWYPhXE1bzNxh791VZuotzn7yf9Ci/9pGnKaVGS55a2yEFsD7RaI2kciAG9onrVXxdorM+agK3GOQolW7s0cj79aZx3VNqNDFyHKw0r0j65AJBrSb5RTRnCPFtHnait/4N4266YadBtLMzkkEAgkDJE5iByrHrpkbaELSecxEntjlNavScFbzDa3kQpBPfbH8zSitNlt7Vnq3CbyosbgAuCSRjEjJq1xG6rW9ykNHKDgz0mvnnjjMt97bkny2KiSTjvnlODWh/s31DG+6LIU2yTAnkyxPTqelK/aFbNf4qveXZcruD32VOcwOZiOWB99Zhrdzfatl3IuCRuJOJjAJ7z9KPcfm5qbFmeWSf4sH/AMVP1rvFNjZe0twQAp2QMYBVgPhE1pj0kvkie238GqUQAOwA+mK7dXGuIrlNhd9JTdvtXUAeXNcAtXGAALr6j+0RjE/IUEt+o479a9D1OmtHTM4AI8sxAQR6cAbcSD99ZjhPBRe0tyAfNRyV6c1WVY9jHyNUptdEuKHW79y1ZupHO4JjIICgiD2gAz71FZY3G8nGMEk82K7vYghvqaI8Gt3rlmAFkEKS0/3cHHxH8hWjfSqWDFFkGQdokU5T5IUY10Zd+B3LVh9g2wsySCxYftdl5nlWa1VjyRf9YuMxFkMp3Az+suwesQqz/jNen3l3qUMQ4KnphhB6+9YbX+H0K21ViFti4duCSSwJyepgDPQCs+SXZqotp0BdDwV7pIGAokk94naBz/lWx/s+002rxk+plGPZT9+aHcD1txtWbcoVGdoMr9nuBnn9R7VpfC2iSzaZUuC4CxJIBEEADbnOIrR9URQZ0mkFtQq8h3zSavh/mwGaFBmIBkxGfkTj3pwue9L51QM8x8ZLF22vRLKjH8TnkK3XANALOksWTCsRvudIn1MPiJj5CstreEXH4hP7CNa9UCMBWgAmYmfrWl4zqrr6e8HRVADBCDLFTBO73xV8tiaM/wCK+OJevKLOdg2BhOTP7I6jpVLgl67c1C2Rhp9RP7IXLdeYA+tXeE2lQWwqzduliGwcBtoGeQw3KPyp/D1/RNe5uLC3C21ufpZpBH3A0/GuyfIz+0PUhtUATIREAHbGR8ZJ+tBLN+15RDr6pJWMYgiDmPoK0PHvDRbzL1y6NxjaI+0SQAPYxQd/Ct8rvCyuBzzJ9q5M2TGqU5Ud/pseVpyxxvwAmjoYqIKSaM6zgdy2R5iFQcie3cUv6BtrSGSMlaZjkwyg6kiHSW4rRcNtRQzS2M1pOD6eefKrMqDnCk2ryiiBv1WVYx2p0+9MRk+I6lhfDTyurI9hMffWna63ZvurI8YBS7dU8idynnkeoj2jIz39xWn4ZqXuWUcbfUOs9MflXRmacU0YY002mTC0T3rv0P2qwltupHyEVLasx8+5rnNwfc4Ej/aVT8c0tzhCJacBQBtcwB7HpRULQ7jmrW1YdnaARtHxbA/P6UCMD4d0ytq9OABgbmjuFJgxzINaThNzdxK8OgVx16FR8siqXhrgDHUJqNu22CWWcll2kAiDgyev31NqNKUvau8rHyntXtxKspUsP2ZEN6h06NW1ra+hDT0YLi7G9f1Fxfs7rjz/AId0L8zKj51v/wCzPhfl6drpibxAH8CSPvYt9BWd03CgOF3LpT1PfQBufoTGOw3Fh9K3/g23/wAlY/hP/s1Q+ikVNLw5rmva+SptqIQCdwIAUSD/AJ6TxZo2vPYtpGGZm3GBHpH151pvLHam+WO1Tzdp/AcVVD66KWuqShNtdSzXUAYLXcJaxpTbtK7LIJheQ99vTAzXeGrTCw0KfUx9ugH3ZrUanh5cqQxWD05kdpnlyqVtHIgk/GSD9RkfKkFADQaK5p1KsmSZMEEdhBGKtG83VD+P4Vf0nC2TG4FBMAjI/wA3UfGat/o1AAc2tw2lSZxHxqDU+FmHqdlZYMiZYzB5EQWmjr6KepHuDBqO3wlAd2SZmSZyaKT7KUmujM6PhAS6XFkCZ/WAuHPLBU+kyOojlRizZgQAfmSfxot+iCl/RhTskGqD2pxHt91EfI96hvaYspEkSIlTBHuD3pABWUNelfVtA3gc1mdpI/1yqDxFqAth85YbVETk9Y7CrNvwgofd5jkyCSdpJyDBMScgVd1Ph+3cMugY98/lQqRUnaQC4VwVCllzl0GCDAEkkgjrkmrvEuEC8m04PNW6q3f+YotZ4YEEKIA5AU9tHg/CnZNGPTSXz5aXACAInmMnmT8BWluemyjSNv2QACDuEiT/ADqxpOHeWItrCESSPsnE4J6jHKeoorCvZKlQYjkAB7z855V8l6rO82S31Z9Xh44McYxX67MbxnTC5atmRuHpGO0Hn7d/hWf1WnPUcsUe1WnZHgncsyo5/Gh/FNcqk2j6Gw25uQBz+zJnPUV63pJcEox2Y+shGSblok4FwgvJAkDn/StFY0m19sQAOkHpihPBfEq2V9AtsYA3eYyj5jZmrL+I7mWLadBzJ/WP+SiumDyvI3Je087IsSx8YvYYNvpXHT0Nt8fMA4YET6Vifq5ojw/X+ZErtmfjW34mF19jlfpMijy+5Vt+HbQbdsk+5J/GiKacDAEAdqs7adFdBylcWa7yashK7bQBVNugPizg93UWglsDBkgmJMQPz5960+yu8ugANwDTXLenS3cWGQbcENjp92PlTuO2FfT3Ec7VYBScYBYZz0FF/LplzThhDAEHoRI++gADqtHZTh4tlZtBEwTnLAkyvWZOKLcHsqli2tsQgUFRnkc9fjU/kCIgQKlUCgKOrpp0Uu2gBlROjdG+4VPsrttAEOw9/uFJU22loAq08UzZS7KAHg0sUwJXRQA+lmmV1AD5pRUc0k0DJGaI557An3zHL510VV1N5gAF5nE9F9z3+HeqXEtY9lAU9YESXJJAjmY5/wC/apbopKwwDSzWWTxHcaSNkATAU5+ZY/hRuxxIXFDKQQR/hEHsYAyKZJdmmDVKtxFIJLzyiAFEljPSSo9yQKqXNfHMfOenTEfnWU4/4ju2tTbuW9o2IQVcEq0sDB+gMissqlLHJQ7rRpjpSTl0HOP+MhptQ1nYGTamN5U+uSRMHpFOv+NNMthQrbWIM2wrFgTyLNEE157xni7azUjUMgWAqsA24SJAMkA9eUUXfwdqbv61bcW2AKsxVZHcCZP0rgj6L08ccXnfF6vfb/f3On8Vl5+zYuo8Sof2SfhjPfPyql5i3r1xyMuFETyIAz91WLvhVrYm9dtJEHad5aGO0SoWeYIina/hY01/Zu3hrYfeJQSeQhvx7iuvD+FUv5T39/8Ageoy+qyR/m9fYg2BWUQCIPP49q0N3T22thCFIcZG3kImR3g1mNZe2kECTkAcpiMVd03iwsUAtqpECS3Pp2Ar0dcTzfJc0igKoHICB7gYH3CtXwLSTZ3/ALrd+UbekdZP0rH6G6IgkSJ/GtNwq7tUAmAWEzgHI2z8/wAa8GVLJteT6PcsKp+A7XUopwFeueCNApQKeBXUAN210U+uBoAbFN21JFLQBHtrgtSV0UgGRXRTitJQAhFIRTqSgBIrqWa6gCDZS7KcKUCgBu0Dv8opNtPrhTsVEW3500Ez2Hv/AL1NtrilIYwseVNinkUnl0AMKTUd3TK3OfkYqwUpCtAAu14d06//AFg/xS341dt6ZVEKoUdgAB9BU22uagCvc0wNDdZ4etuDKjPajCrSlaATMt/wooEKsCI5j3+/J+tMs+FLibtt+8FufaVbkD2wRFak09RUuKaplKbWzKf8JtEG5dbIMu28gjkRPL5AVLxPwwb+3zLlwlVCAyMKCSByzk1qAK4jNNRS6QOTfZjF/s/t9WuH4t1+VWF8GWwf7pXnqzH7xyP1rWU8LVS2qFF8XYDs8GYADdtA6LAA+nOn6Dw8tuI3NtMjexaDMyN3WZzzo0DTudSopdDcm+2QBIpd5qcLShaoggFw0vm1LtpBQA0XRSi4KdsppQUAOFwVwYUwpTClAE4YUs1WNumeX7mgC3XVUKHuaSSOtAFs0hqqXbvTTfagC3XVS/SG9qWg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s://encrypted-tbn0.gstatic.com/images?q=tbn:ANd9GcRSFPNPpa7m-Yk9xIFROUAyGr1aFzLgv-UQcwKYIpo5TIMQUOZ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038600"/>
            <a:ext cx="1981200" cy="219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AutoShape 8" descr="data:image/jpeg;base64,/9j/4AAQSkZJRgABAQAAAQABAAD/2wCEAAkGBxQTEhUUExQVFBUXGBwaFxgYGBQdGRgaGBccGB0YGBgZHCggHBolHBUVITEhJSkrLi4uFx8zODQsNygtLisBCgoKDg0OGxAQGywkICQsLCwsLCwsLCwsLCwsLCwsLCwsLCwsLCwsLCwsLCwsLCwsLCwsLCwsLCwsLCwsLCwsLP/AABEIAKkBKgMBIgACEQEDEQH/xAAcAAABBQEBAQAAAAAAAAAAAAAGAgMEBQcBAAj/xABGEAACAQIEAwYDBQcCBAQHAQABAhEAAwQSITEFQVEGEyJhcYEykaEHFLHB8CNCUmJy0eEz8UOCkrIVJFOiFhdzk8LS0wj/xAAaAQADAQEBAQAAAAAAAAAAAAAAAQIDBAUG/8QAJREAAgICAgICAgMBAAAAAAAAAAECEQMhEjEEQRMiMlFx4fAF/9oADAMBAAIRAxEAPwC0mmrmIjlNTxgpE1CxtmBWiSItgxjO0Fm0W8YJLSQPFrtGmg251V//AB2oJFuyznpIH/aGp+9wXDKxYWwZM+IkgeikwKcwWFa64t2gFHlAAHtToCw4X9qd23bFpcAcxM5xccGZmSDag6aa0ScK4y7KLptta5kkghes8/pSsDw/DYa0TcjbxM25PQf4oO4px+6GJwxKW+fNiPMbAelSojs2yxiFIBBkGnBfrNuwfHy7G2WmRIUnWeYQncRrHKOlGisTqDNOvTE2WrXKSuGz22UE+J5JJJy+Ffh122gcjr6Rc5IJUTAmKcv4aMMS102wXDaTqGgBSN/YVEhoqOIcQs28FaUgFG/dyh3uXNWZUB0BzEy7aKahdqeDWma0sCyvdqWI0yjUmTzOm5pd/FLawuFKEGCTyY5nuqXAkaEeMeUbyKusZgLl57TghEFtJYnUnp9frUOOrKsBuH4RlxGGuYc5rQfVYBJykqCOepgz+FE944X753F9YuXA14tAUMEEZWPSJPtUnGPZw6zaJd7ZJMGY11kT5nSsz7T4m9dx9l2tlTJAJWFZSAdDtsZImazlNJ1E2hibi3Lo1njHFWCZkNu0k/614mOngQQzt0GgPKa5wbLdtXLhW6WAIFy8AGcFQSyp/wANTtlhTpqOdNdo7X7e2QFzBCA2UFlBYzlJBiYE1L4FAsXSerSSfKNz8udF/ajOtWAj9hzfvBkgLBnbwk84P9jQ5gUurxmxhXCtb74jQGMqZjsPQa1rXBrpGaATEbnQ+1Vdvs5cOLTEEKAlx2M/Ecwjw9PpVpCsKGORSIAAVjAiND6aR+dQLvE+8zLalzBgp8AiBBubZteXQ04MSvfi3LA+KR+6ZCtGvl06GucQ4/hsOIa4oIHwrqR5Qu3vAotCM87Tdk8XfvYlsme25Btq1y2Rpt4WaOm/MChqz9nmJhg2Es5o8JzYfQ/9XX151oH/AMysKIJzAHbTlSD9omFZlAZxrqDbfxCORjrzp/ILgWPFOFu9rKASZGmZdhMc+lCV7hqo2a6dBsmhJIPUcqKuI8ea4sWlaOZ2n3aJHpQBiO0Ni7cNtby5wxXK0gkgwd9DqDsaqCXQS/ZZnENdkzlQbuZgeQ5k+n0qFcuARkzEdSd/YbD5+tPXFZ4GyroijaOvmT1qyw3BLkgZSWImOg9OVdHFJGVtlcmOZNdSx2jl78qu8F2i0yXtfMjUT/EOnnVNxO13Zg7iqK6ZMCpcL6GmFPGMXdwxF22c9rmp1ygxsf4TpV3wfjlvEWyyaMPiXmPPzFCnDOKZbb2mdQGAVCYPiYxlCnc6mB196q8jYHEqYi3cJhZ2EwbbeY2ny8qVKWn2O62aOBAA8qSzVLt5bgDA6ESPekGzG3tTRLREYxXO9peIsmZqMFmtUk0Q20x3PSxXLOFJOulWeHsKvmepqZNIcU2QDbPQ17uj0NWxNNZajkXxB7EcTXlyE+/lQ5jcZmJiSfKq1uIHrUzgfHVsrcL6IxVS0wQSGKgdPhY89hU1RdlTxSwyW+8bKATAUsAxjeF3qVhuNWGssbDm1GUECBcOXUBo0aTJnb0jQY7UYJ1HfJiheZoBRoNwZtBlEeIgLqR5HnQUwZGEyGHzFQ3Y6DPjXHrl64O9MgfCBoF8x505gr4bn6EUK2cZm0c6/wAX9+nrT97EOpBH+/rVqVCaCsIVYFTlcGQRoCRzHQ1oXZftb3p7q+Mt06BgPC+hOsfC2h8jy6VlHDsdnMHbmDrr5UU8GtMt1bitAGoZZ8PXT32obTBRaDPi2K4hhGNzDft0YeJbmrIN5EfEPeR570/wDFXMThDnk3jiy0ZoVYFs9BoFfMAfPencFxJ3HiKkjVIyhoUeIco0IYSI0brpNW0UXwqLQa7nZ8v7xAVvJScgB9D61k1RRK4Nbt2cPYDr39wKbg0HgF1jc8RPhUCQMxI+Gqft3xLFSlu04yOgaLc65iQPGNWEdI3pu3w1rmDsreVwq3LhuDWGC5gqsoMnUoP9qc7YYhLdyySfhS2pTKfhhuR16AD8alptDXYDca7Rd2XsXGKC1opCMrXLbQMizzG87GBVL2fvnE4nDozNlKZVLamUJ+sEH3o843w7D3b6d8iOG68gBmPoYBoX7ILhv/GFm4lvD2TcZcxADEqQEk7kT8lrmxtNnoZG1E2Tj2Hd76ZFJhd/DzY6eLQVO4Zw8pbZXjx7wSdI8+e9U+K7WhtMJau4lgdSgIt+7kR8ulRcO2KxhZXxVuxljPbw5D3FBmA1zZTodq6NHnlzj+I4fCtbDFVBmTOogaeHdpqk4l9otlT4BmHVjln0EE/OKzrieFc4z7upcHLMsZN3+YGJnQ6eVV/DbRuYxcMtliTcyM7nQakGAJPKkm2VKPE0fgvaAY3EOndtle20nYCEjQ6HWBsKG+1HALiYh7aMwt6ZepBA5jfWdq0TgPZ9cKrHLmcgiRAAEcpMyesVeWCHVHA3UEEjUBhMeVFIVnzf2g4J91Ae6lzWI0MmeYn0q87M4e3aQXshLsAVz/uDrE70f/azb/8AJzE/tF+oPOg97C+GZiB9B/itFHRPImDHMTJYkev5UG9j+z3e4vEllckNcC5RJESxb6oOQ8WpFGuCwimw90yYbQDbl5edB3azity2e7R3RLhNx1DMA5aB4wD4tFG9XjVypCb0FlmxhMLcLPibyWn1w65Q5dVyq1xtIys2cKREhZkiJueHdtbQDdwIiR4gAW/miTA20k/WsOxnE3uOXd2djuzMWJ9zrSsJjXBGSc2+n5+VdUsaa2zK36NA4zxBrj6SSx085qsvk25L+EL8U/439OdVX/jduJdwjcwMzCfIqDv0O1UnGeP96YAOQHSZknbMfy6Vm5pDUWe4rjzfedQq6qOY85H7x0/Qq4HHu9tQ4Zr7QHcwQQplXHMMZM+56UPcPvpOZ1LLr4QYnQxruNYPtS7FyDQlGWxvRuHYPiZuYWCdUJHz1H1miu0NNfprWW/Z9fOS4B/KSOo/RFGWKxpCwpMxrHIeWtTPtgi7v3lIjnUbvFXYa6a+tVdm9rGYA9CTP1Bp+zDCZ1B5nmP0dNann6Hx9lj9+SdxoY9/0aVcxwAnlv8AqaqL+QAMQVIGp0nU7Cq/G3WcEBREyJnWfSY/W1TKSRSi2Xq8U1lRIMfXoKsxeoZsG3CqW1XYTALTB9dT9auO+px2TKkYq+OOgyrGpLZjP9MbR5+tN8UxI+7qk+J7haCYkIoVSJ31uOPaq93NRHdlYMq541ymYmImKqXQRGnxRRXKEqYygg9SJAPWPxqA2DIUEgieREU9isa5JLKBL5zA3M1FdySWZiWPMzJ96zWixupOHxJGhEr06elNKQdyB5/4FesjWhglsvMJZA8QJYeR28iOVE/A8dkYSxA5wAT8pFB1hmGqGD+PkRzHlVhw6+ouLnz2yYzMmoAmCcp189zWdm/GtI2TgPFrGcZbssAPBdEAkjk3I9DV7jbSq4a202nbKxRsxEHKQNZBlgP+TlzzDjPD2w9sd3czlhmVwBs2uZQNJ5z+etC/BeP4jCXra2rgDXLqZgIgqSAA4O5Yc9wI11pqSl0Zyg49m/cFwLXcOgJe0oOfl4s/jXUEgiPx2Br3FMVh7xNu2Ve4EKuykeEDwhcwPhY5idNaCsNimuYN3u/tO7uLaS0zstkAoGDOEK5j4p1Ma0S4bFBcPa8NoMVH+kAqSJ0EDajbJM07a8GxQbPaa46ooULPjGmUnKBJJEmRPOg7E4VxhSzW3WHgl1IkxynffWiT7QeKX7l3KSBaGqhTr0kn1nTyqpVx3YQ6yBM67/4qHFRN4ylPTD7gnFPvPB7Buuw7trltipPiFtVyllkBjlYDXnrRJ9ml6yTiMiuFVLcs7TIJfQKBA+u9AvZzP90uplPd5jlUKsBnA8QI3kKu/SiXs/w69asYpkS4PBZYSurABiwQEQWAbz2quX0bRk4Vk4tlZx6zZw+Mt4k32tPbfOxy5kELl7u2NJZgOZjU7VI7JX0xOPtYkKfFfLTBiCl1tOupWg/ily6MjKwzEzbRTmiSRmYiQJHLnNax2F7LX0sG5ioW40FEEeABMvi00JkyB18yBnjb9muaK9MvO0nGIy2rLrnbMzaicqIz5QD/ABFQk8s4qXwbiDXbSEDJ4RpBJBGhGvL2rHFwrXuJgpdYoHV7s7W0t3FuFmbaBlWB1AFa5xrtBasqq21F647ZbdtdAT1ZiICgbnWqjJVbIyY+MkkVX2lWWuYXKoZ/GpgKZ2Oug86D7FktZXMGUgagiCCFiNRNXHFcLxZvGmItWxJ8KKoVRyALKS3qSNqTwrjd5Lqpj7QK6D7ypyiY0FxUOuukkAVSyrol4Jdj33d1wmi/EwAhTtA1AHLw1k3b24O9VWzKygg+E6iZET619BLx3Ckf6yAeTf22rKvtRw9vF9+UcMbcPbgzMIJAnrr9KuOTdojiZG14DYE+Z/sP71x7zsIJgdNh8qdwGGd1lROUxHWdorQeI/Zjf0CMslQYbwnXcA6ilPK/ZrDDyVozq3hs37wmu4jh7KJrV+D/AGe2bcHEFiRuMxg/L8KZ7TtZMoqKFGmw09KxeWno6I+Na2ZRhjFTMIQW8RhQCx84BIUepge9J4hg+7bQyJkeW9R7RJ23/XKumEtaOKcadMJ+E8YdbMrKPnG0gEBcwkHcajej3gHFxiFYsQtwESonX+YTuJjSsuwmIIKqRr09RG3TQewq0w2LNm4HGq8/zFPtCrZomIxwtgu7BVzH1YxIAGskztVZjO0OLgixbCKYAmWO8kwum/maR2ZIu4g37gGRF8IMZUnSTOgMSZ86PsFxzDxrfsRMAl1iRGkzvqK43J3pHXHGnG2Z5b4/jbbj7zaZ0MklUIIzbwNjHrpRBYxRuoIQBCBG2o0M/WNOlXnGOLW4LC5aM7eNI/Gh/h17vC5Ugww0U84BMcudOMnJ0E8ajG0XXC7Xh2WPIb+dTu8HWoWHzE9B057fKpwtMdlaPQ/2ruhSRwT7MCv37Y0NxZ8sx/ARTFy9aIjvHn+VDP1YVqXDcPhUtkZrSzyVVLfMj8pqNxniGFw9l7iIkgeEOrsXYmIGYBQdzoDoDWbkzSkZg1xI2usBzhV+Z8VQ7uJkQFCr8z6ZjrGm1P8AF+K3MQ5Z4HRQIUDyFQQKTGkdaOVOWqby15TFIa0yfYeKm3rvhB86rLVwVM7yYHL+wms2tnRGWi6wT4m+kWQLndjWdgpk6ZjA1BqpcAXEdtw4LwZmDJI89KOexvALTixcLXri3kbvUzgL4dhIhgBK85JbkJqLx2xhVN1RhkBJyoQ9yUAMFt4zGN461j8iUqRrw5R2GuFRcRw0jDlrmdrUCPFPdePToGBE+VX5woUbfs0UKB5AQPehzsv218VjCWsMttO5Id8x8K2UPiiNySoPrQX207WPeJysyrMIoJED+L1NdMdo4pKnQjtMyti4UhVC6idtcxkRvrVBYxOa4NNzXMNeNxbpJl8jeI+k/PfWotgZCH6VEzXHo3/h3a/huDw1u194tlkQSEGc5yPEYTmWzHlVbxT7ZbI8OFw128/8wyL6k6kekVn/ANmfC8PiTeW/q6y6AMASsEmIMkAx86pLnEiLxVEIl2hTMgZzHXWl1olR5PYb9qeCG5eN/Dhe7umTqMoLbsPLWYH40/217TcRs21K4od2wyrCLnkDUOSDrAmec1N4Hd73DZWA7yyxWRubbHMuYeRLAeQqn7X3MM1lrVy7lvKC6AT8UaBoBENBHvThBJFZJPr9FX2HxuIxD4pxdCXroS0qrlAm6Gm6QZlUW2xgdeWlGPB+zv3TGqmdrp7vvHuMI8blgcq8gAo01jNWWdjrptYq23gIZ1QmTKBvCW0I5MZ8iecEbFdu27DJbklyxAaAFYFQSQenwpB/hHrWeXWkbePHlt9j/aLtJctDJbtFyWygMGGY/wApoc7WcUZT3F6ychVS7qwiG3VZ3YEERV1xHjYQ287rbQt4nMSBvlXzMR7mg7tF2nZ7qrFp1AZRCMCZMglXmCD5ms1vZ1tJKiHcwvDGAC3cUpJ/htT7ba+VGHZnsRawjrib118iAtku5N40zQx23ihThODS3iLJJl+9WBGszyE6+sU19oWMxCX+7Z2ZSMyljqAWLbdBsPKrt9I4VFPbLTs/w2xa4lfyBXw93x2juLTg5jbbowDEgHkvkaMe0HanDW2yC8heAAm5LdIHnWY9kOH4i4+a2VCoQzlyYYE6zpz1FSuFImHxDuMKHuhjBu3FCW4PLLrm9j7a0pb7N8S/SDnjl5ypUAq43G4Poaz7iss2hnrRWvaIus3O7jX4GZo9yooV4tiE7wQQO8MQeRP7x6KNyeW9RHbNJzpb0B/FZdmA2Tc+dQbGFZmUKJJ21H4z51KvXxmKmCMxLEbNry/lqPh70OGGgB+QNdaVKjz5U3bDLg3Zu5eU2rivZuWJzGFGXOc2dpH7QEACMwgDSqziGHayctwo4B5Awcpgzz3Bq34R2zxNpe6tBGz6Bn3UnQEeQJnXSp/aXhCiyis4lZl2/eLGW+ZJrLnJOmdMscJQtdok8d4O/wB1cWyEzIjd0PODo0k6HWDMUJcJ7J4nEuLQaFmWJMqonViOtHHZ7ivfT3l3vWmCzLEaCFAgaARy51ZcX52vuVy6kSGViCNI0yy8+1Qpyi3EtY4TVgD9oXZvuL4t2i7W1QAFiDrABOnU0T/ZHwlrYa5czZbhEKBIOUkDNIgAsY16GpHY7B5hiWNu4oylf2rZmMq0lTlGkQP96M+y/BkY2JyNay6Ak5tQYAGx2JzDrWkJSaMfIhCJbYTg6tcKTdGVQZKqEMk6KwkEjmPSihBAAB0Aga8h/wAtZ52345awCrh7KNfxLhe5tMTkTLILliecHw8z5TVCO1HHf/TT/oH/AO1W5/tnOsbfSBLjvbqzblMLbV3/APUYeEf0qfiPmdPWs/x2PuXnL3XZ2PMn6AbAeQpwcOaY0+unrpSLmAYEjTT61pRJFpSmuFYrlIB00g1ya9NA2zwNTMNiyimDuMpGkwddPkKi3HJMnevK8UAnQT8C7U3rRyZgFiF6DzHzq04zhbqiXKzMmNTqBuepMmKDOF28162P5hPoDJ+gNE3FuJ5lRT/EcwnVmGgJPSI0H5VzZIfZUdeKbcXZc8CvRbxRG64aD5G64A/9oJ96E8XqZkVe8Aw958NxC4gi2ckmTLd250UcwEOv/L1MD159hAk11RVKjkk7lZedleGtiLosW2QPdBVS8hJIO8Any25ipyfZ9jMWStpbS5GIuAs4CtmKRqpO6NpVJwS+yMGViHBkMORG0HyMV9C9iOLLiRiLq5oN4fEADPdISAATHiLe8+tJr2HJ1RkeN+yXGWLQuWmL31MwjACP5DMhh1MT5UC38ZcMq3xTDCIMjkY59a+rb15WOhDCSDBB1BggxzBBBHKsh+13sjbs/wDncOmVSYxCrsGba4BykiD5kHmadJgm0CvYXG3EvgLlK3AVcT4lA1zsI5R9SOda1w+1hGQsi2z4vEzpBJPMlwJOm9Z59l3CLl3v7y3Da2tq4CkhtHaAwImAmp61Ycexi3mtYVL/AHuYhrpIAZjuoaAIBEjTrXHl/KjuxRuNkntrwvCshIVbZGoe3A125aN6Gq7gN9sZZS7rcvWLiW72XmiklLgUbaFgT1DchpB7T4F7a5BZt27ZG9snKYPNCdDU/wD/AM95zjcUn7hw8sYHxrcULv5Nc0qsUbTJyzcGmghu4iyJF0rAkeJQYmN1PoKz7iduyjl7ZSAJhbYTnpoDtJFal267JEDvrW4IDAAxqY0EkiCQIM6HSh/sv2PJxDNilkKNV0KkzsTOsETtSjFx7LllUo6/suOyXYNLF5cXdu3LlzIMgfLCM6AOYA1IkgajnvvVPxzEYbFvcw6W3cJcUC4mXO1wlTcLE/uBBHrGmlWn2mdoxbt92jgMQ2knMPAYO0bkc94rGDir1lzZhlkarqC2bxZjrzBHlEVUU5bM24wVP2GnaWzewlkql9RbZ9LYXf8AqcjWI5gDehXjeNW66l2V1AAZ1E5mACmSTIkKDHvzNM3MOzDKWIX+EE6+tPpZtKrB0LypAhssOdm21A6edbQxtK2YZMibqPQxf4uioBazhhs0kADpkkg+tVF+8XJLHxcz+udJXDOTop/L51NwvD41ffpVqOzKyKmGY6f7D361Ms4ADfWp6WwNhSglaKKEMJZA2EU5cN64RnYuBoCTsBy6cvepCgDzrxJOnyocV2O30XPZcBWUMQp7wNmnSDoQx06Lr5cqNsdYuszD7vefWVuI4WQQNzmiJnY1ltu+V+P/AKuX/N50QcK7SYnCR3b5rZ3RvEh9Oa+xFc+TBydrs6MXkOCo1BOHJYsoslzcOviknMZdgx12EAnyqx4jwXEKJwOIyOo0sFUKEH91nMldDzJEjas94V2jOJv5icr8rc6R0WIk/qK3NHAUHyGnn09Zohj4x2RkyuUrMA4lhsXaxP3niC4nNbTKXdU7vQnLD2hkjxN568tqnL2zSP3P/vP/APyrbssqc8EEarpljp/N51hHE/s4U3rpt3siF2yINlXMYUeHkIHtWeSEFuTNseeVUkgHuqAsDT9b1W4l9B/EKl371VeIea7GcY1eINMsteJrlZjE10V6uqNddqQHgtL06fjP9qSKXaSSB1oA4oiCCR0Pp5in3vsTJMkc/wAzXcXvpUewPEPUfjSpMdtGpdmuJ91hbFm0B3rpGuyhmLlj1kEUI9pcB3OIdAIE5k/pbUR6aj2NEPZvBX475bWeZE5lAAHISeUfSKc7WDv0tkKSyqxzCMoEj9nmiS0a685gb03kV0V8cqugMw1zxAbc6MuynGUtXSLrXxYYTcWzcdGYqDl8Ssp0J6iaA7U5x6fhVrhn2HLWfYVSMzSuG8RvJaJW9iFAbNaC2xdW532KYv8AeLndtDhGE+JTsRJNXHDuPnFYW+mINts4ZGNsQpDWg0fGw2aQZmNwrSKDOzHHjat3FzHLdZWI3jJI8PrIn0FWfaLjyrhrhBGbKSB1zKVn5sPnSehlN2a4++D4fmtAPCyQ3JmeS2msZcv61p3Fdpr129Z77CsGRlIYWroOXRi2Vhssnny86Y7Kxca5bz5SQrCYhSCQQAdx8J9/KpParGMilrmL7y5BQKAAB6AE1xyS5NHfgnyxqXRSca7TG8Mo2DHXrr/tRV9jGOFj7yVXVmSWJnMAHOUdACD/ANQrLrJBYLOhNHeBxiYW1mXXWYB1ZiQNzy/tW+OHEwyT5/ybBje11u0h70fEpAVTqx99hEa+QqFxnigsWheuHKmUe2mwHvWOYrjpuObjRJ6TH1JprtjxLEYtbdw5haAVdxvEFiszG+sRUyTm6Q41jjb7IPaXjf3u5nM6lhBOyyAo+Qn3og7acZt4vEK9pAES0qg5YYyJIJ3gEkAeRPOh3h/BWcO0CLWrTvH99DTyjT1rbCl6M8rbpsREU1cBOnM/Qf3qRMa9NqZB+f5VuYicg2ruT504DA00qbwvhZuhjOWPKf1ypPQIgAV4iri52fuDYqfcg/hUS7wu6u6H2g/hQmgpkE11DXnX8Yr0wJpgdYUm5cyEFZKRqvTrA6UhWmlRSYHQ4UhgT1BHI1sH2X9uzeYYXFvL/wDCc73DHwMf4oGn8Ws6/FjncEaA+HpFMuzLqCVI1UqSCGUyCCNiIqWB9aY2/kts7aBVJ+QoIt4diASdSJO2/OmOzHa/7/w+3nI74MUv+ZtZTm9GDISNpYjlTxJ6j5/4rw/+jkbmoR9Hb48VxtnzniLtQnalXHpqvZbOM9T+EwpuEgEAASWYwoHUn5UxV7wSzovhDBmzNrBCoenPXNpB5eVOKt0JjN7g6rI70yBJJtsF18xLR/y9ag4rBMkEwVOgZSCp8pHPyOtEHEuLC28lWLso8OYKtsEaAQs5tzMj4q9heKpei2VAkqCHYRkkSAYA0GoB1nUHlVuMbpCTYLCnbNyDTZr01kUOXmmk22jX0+hmksa5QBsl3jFrD2hZ0XLYzgi2xUnKCcnWZJnfQzQDZ4xdOYLqJWRJg6gT5cqRjO0d5rS2mukKFCwAfEoAAkj0qBgHObTnyrHHiq7OnJm64j+Ps5b2mx1HvuPn+VLstrpyWPdj/YGrscElQ198g3AET6evKNaq8JhwWYrJUOQJidOseVbQnGTpGEoSirZZ4aycsAkCPE3OOg6TVbireUFYEmGVZJjWJ1O/Ory/dyW/y6nkKlYDgYcBipa4wysZESdcq/0wJI6861cb0c8laBmxZzONYPWfzGoFQcVw64WOhPq3L1O9Fg7O3S4NgZjqQCNTG4BkA1aYDs8QwN6WTK7sEYo3gRmyBXUmWZQvlmrJxaZlFZYvXRnowpQA+EEHqJ06Dc1fccunu1mMxiR/DpMfSKn8Px+Httmv2iXGuVsnhb0Gp8i0/OmcZeS+TktvnYjWSfZQBpOnyFFaOnHyX5FFh7RbkcoEsfIfoD3q4xjlgoUQMo9PDTb57ZysjITqcwI0HLxb053ZbJl1JMDrryoiqNJS5MPO1mCS3w9LyAftltobkCWzDQHmYAInpOlZ8ikg5R8Ik6jQbTr6ir7tBdujC2bTN+ytvCgnxFlViTl5KO8gE0OWsTAI01ifQcvnr7Cnjdq0PJFxdM9fu+AKQoIM5o8W0QT08ql8Swtu0tsKczlcznMCuuwEe5qAGBaX+E6E689J01MU7jMRnYnYbKIAhRsIHlFbxaimq7MnbdjU0UcO4haVAoYCBz0/X+aFq9UtWNOg6XEA6g/r2qFxHG5UZug+p2oVt4llHhMU3dxbsApOgM1ChsvkeBqPeuyQPf5V7FXso86j4cczVEE23/vXXuCQBSGuCK5aFAElGpt1FPYS1mYzIVRLEbjkAPMnQU/xjCZEtXFR1W4GjMZBykajQGNf7U2tWK1dBV9kKEW8ST/Gqz6KT/8AkKPYoQ+zAL90crv3zZvXKke2Ur9aLtK+W82V55HpYV9EfNF4a0inHM01X0jPPO1c8PxyBUGfI6hh4lYocxnUocw9II0qlr1CbTtA0TeLsDebKQy6QRtAUD8qh16vUmB6vV6vUAerq15RR72B7FLfQ4nFEph1nKBo1xhzB/hH1PpSlJRVsqMXJ0gOw2Cd2AAOpgD3iKKsd2MxWFuorJq3wlDmGYjRdP3p5Uc9iPuWHuF2JW6jN4nylDbIOUpGz7b+fWr/ALTY9AbTAyRftE77d4u1LnF9FPFKPaMh41gb1t1W+rAuisJn4X1kTsQdx1Bqu4aDbuZWI8XIfStY+07hT3LQxCavb/1I5oefsT8iax67bY+IcjudP81EPrI1k+cQjY57iJoI8Wp005mPOKJ7RPhCZCANVVvFtGk+eu29A3CcaO9LtsVyx66n6itK7Pdn7KsHv5y2hVQQfOScv0rfmkc3xtqy+7O8NFsh3LoxQgLc0CBoUKB+pq6SxbclQCjsrWwYlWZlZQSQddT/AO00peLoPCUdh0Pi+uXQ+9SsI9tmDZbiBdTIlR6nlpPzqbsKM7wnB7JX9soe8cxuI0RbbNAyk66weenvS8NgrdlpGH1GxljHzNEPEFsd7euXAqraW2D4hDtd25aZSW06uaGr3aXCo0C+wjllJE+v+aewIXaS394UKqNnJAQDef8AaaoOEqFvorD4bmo3jLM/KPpVvxPtxkP7EBuWaI+m5oGuYgtO/wBafG1QJ07LXtBxtsRcaNLSscgG0DTN5k71VLz9dB6f5mvWhrTukQNvypxSSpDlJydsbut8M89Y5e1JR6auvLe1KAqiSZctlRLaE7Dn6mmswpp3J3NN54oAeZ6aVpqKMSZgiKeDRrRYDeJGo19KcQax0psnxCQREnXy/wB6dsbT86SAVeFczRoKaa7J0r15sq07EXHZXiGW4UhGD/ELhhGGUjx6jRZLQCDoad45xkYgmFgSCGJcs0aagsVVYOiqBGg1qm4PgGvXFtru3yHMk+Qq6xnDrVrwAO7bFi0AeYUD8SapJtE6TCL7KMVpiLfRlceeYFT/ANi0eNiB1HzFZf8AZmSMay/xWnEeYdSPzo2s4LEZV/aWjoNTbaTpuYevnPOxR+d266PTwS+hg016vVyvcOA9Xq9XqAPV2uV6gD1KWk0/YsZucCgC87CcB++YxLTT3Yl7kaHIvKfMlR71sHarhF+9bSzhslq2sCNgFGkAAdKzLsFx9cFiRmAFq7COTuuujz0BOvkfKttxGMCjcCubN2dnj6VrsDU7P2MCnf3C9112NwrlB6gAAHymaEsZxt7922xJy9/b/wC8HSibtVmxjLbNwi2pljBE+Qn9aVn/ABB0W6UttmRLgg9SN48pqcSTdmuZtR2bB9pfFFtYQp/xLpy/UFvYbeprDMWrExuOR5USdr+0BxmJa4HBWYULOVRvpMT1mqXH2gQv4/3rqa1Zwxluj3Z20r31ss4UPpm3APT6Vr+E4YVtLku5mURmOoMbSDqNIG9YkRkIZScwIIPQgyCPetn7NcWOItLeYWwHAnJvmHxBxA1B59DWGW6s7PGSTa9lnw247JF4LbYbZTPvVL2p7ZYzDFLad0tsQVaCWZgdcwmOkcvlVxxCyGEq2Vvx8qzztyXyAsPhO89TGnz+lTinUqHnxJxckip4txG5fuNcuOSXMsJOWQImNpAmOkmqt745GflrUG5iydDtzpL3RAjeu2zzic92RTYeTpzqIt8VzvoNFgXmGvZHVgAcpBg7aVzFXizM2ksxJA21M6e5qMH0pVltaPdjOKup9h+f50quvpSAaaEdpBrrGkFqAI19KZ71hGu1SbhqLfSJqWA8bstrvl/Einb1zQD51AtzOg+lSufpTQ2OWFjU0m54mpZam2agQSdhR/5pf6W/L8prVe1AtFCHVSwgg5QcuoAOaJG/1rFuBYo2r1t+jCfQ6H6E1qvH7oFtbxK5SNSAPjUEjTmTM69BU5FaQ4fkD3Y/gr2774gyqqxRAYkgsAWPluB11NGFxmBIG06elVPDcT3ne5ZANwlZ/hLMw/GriwZVTA1APzFfOeY5Tyu/8j0sSUY6PnivV1qTX0R5p6vV6lIpJgUAJroFO2rEmCY61Ot2VGw16mmlYCMOgViNCQBPrzrlxBBI5nbof80jCHxOT0NIN2EHrT9AdDyKPey/a8vZWxc1uIIDE6Mo29wPoKzvNXGOtZTgpqmaY8jg7Dji/Fe8YksxVR8CSA3QFv7UMd6M4AAUSNAZ59etQ2xbkBSxjp/eN6csLBX1H40oQ4l5cvIm4NIEdT+vyqWh8VQcK3iqxcRrW5zDeJsDkvoTqPlVr2CxqpiDZuk5LnMFvAw/eMHaJB9qc4VwVsUt3IwD2wrAEwCCSDJ8o+tXuG7PLh7XiA7xjDspmf5QeU9B/SJ1NYNU2jo53FNdhHiuEsCIxLZCdZCtA8ttvOazPj/DsS1y+mY3BafkCJE+FoPXoJ1o/wCC40XLTpmlkJ/6ZkQeg29qa4ziiLGIaCWyDKvSQwza9Cjk/wBIpqCTuiXlm1TZjTpBgnbyNdRJ1J0qfxfDlLhVjm0BDcyCJBPU1XzpFWZiSKXbGo/XOuKKfwS+MT+tKALHekNprXTSC8DWrESA000zxvSUfzmaTdYmgBJxY5iKTcxQ5U0w6zSMinnSsBYuzzp7N5/hURkUbT865ryNFgPPiOkn9eVIzE0ggga6elONa0B2+tADyNS1tRUMKep+X+aWrt/EPzp2BNEf3rQOzfEkxOHOHunUQDqNeSsCdpnKTyMGs4kgakVIwOONtw67jkdiDuDT01TDfaNWs5Fv3BbBCqiiDuuUkEH1BXl0pY4gRoA0DQfD/eqngvHBdKuOZAcmNNV3P9Kn2E9YhXu12FDEQ7QSMyosGDuD0NeH5GCbzS4xs9HFOPBWzLzXq6a5XsHnnafwfxT0BNMU/h9n/p/OmgOB/DPVp+X+9TcK+YnpUG78K+h/GpfDdj6/lTXYEXEN4jHOusP2Y9aRiPiNPP8A6Y/XOkBFmutSa7SAWGE7Uq3d1HqPoaZrooAsMKdZ6k1cSCpqjw/KrizsatEsKOBca7nDAWsqObqLcYyGI1OhggDWJ5ZTprVjx/i1i1cKXL75oJYnxOoj4VlQEBndQSZ6a0FJ/pv6r+DVTcb/ANd/b/tFZuOykwr7JdpFXFNbgLZujIsknKyzkJYidZI2G42iiXit4C3iJ2FlRtzN29p8iNfOsowX+on9S/8AcK1HjH+nif8A6R/C5TAz3iynOdZC6A+QJiqsUQ8f+N/6jVANqbA8h1py20NNN266u/vSAn3GGmUkggT5HmKbNJtfDSre9UAkk15X8qcekW96AEvdr3fiu4jaotKxD/fjeK416mTXTTA6PEROlSUXTwtp+utR7HxD9cqm00MbQH94ikuCeh9ak1EfemIbZOq/I15UU8yKe5VGvbVIEyzfdFZVY5WjMORjaR+t6R368waZSnaKHZ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074738"/>
            <a:ext cx="39528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eg;base64,/9j/4AAQSkZJRgABAQAAAQABAAD/2wCEAAkGBxQTEhUUExQVFBUXGBwaFxgYGBQdGRgaGBccGB0YGBgZHCggHBolHBUVITEhJSkrLi4uFx8zODQsNygtLisBCgoKDg0OGxAQGywkICQsLCwsLCwsLCwsLCwsLCwsLCwsLCwsLCwsLCwsLCwsLCwsLCwsLCwsLCwsLCwsLCwsLP/AABEIAKkBKgMBIgACEQEDEQH/xAAcAAABBQEBAQAAAAAAAAAAAAAGAgMEBQcBAAj/xABGEAACAQIEAwYDBQcCBAQHAQABAhEAAwQSITEFQVEGEyJhcYEykaEHFLHB8CNCUmJy0eEz8UOCkrIVJFOiFhdzk8LS0wj/xAAaAQADAQEBAQAAAAAAAAAAAAAAAQIDBAUG/8QAJREAAgICAgICAgMBAAAAAAAAAAECEQMhEjEEQRMiMlFx4fAF/9oADAMBAAIRAxEAPwC0mmrmIjlNTxgpE1CxtmBWiSItgxjO0Fm0W8YJLSQPFrtGmg251V//AB2oJFuyznpIH/aGp+9wXDKxYWwZM+IkgeikwKcwWFa64t2gFHlAAHtToCw4X9qd23bFpcAcxM5xccGZmSDag6aa0ScK4y7KLptta5kkghes8/pSsDw/DYa0TcjbxM25PQf4oO4px+6GJwxKW+fNiPMbAelSojs2yxiFIBBkGnBfrNuwfHy7G2WmRIUnWeYQncRrHKOlGisTqDNOvTE2WrXKSuGz22UE+J5JJJy+Ffh122gcjr6Rc5IJUTAmKcv4aMMS102wXDaTqGgBSN/YVEhoqOIcQs28FaUgFG/dyh3uXNWZUB0BzEy7aKahdqeDWma0sCyvdqWI0yjUmTzOm5pd/FLawuFKEGCTyY5nuqXAkaEeMeUbyKusZgLl57TghEFtJYnUnp9frUOOrKsBuH4RlxGGuYc5rQfVYBJykqCOepgz+FE944X753F9YuXA14tAUMEEZWPSJPtUnGPZw6zaJd7ZJMGY11kT5nSsz7T4m9dx9l2tlTJAJWFZSAdDtsZImazlNJ1E2hibi3Lo1njHFWCZkNu0k/614mOngQQzt0GgPKa5wbLdtXLhW6WAIFy8AGcFQSyp/wANTtlhTpqOdNdo7X7e2QFzBCA2UFlBYzlJBiYE1L4FAsXSerSSfKNz8udF/ajOtWAj9hzfvBkgLBnbwk84P9jQ5gUurxmxhXCtb74jQGMqZjsPQa1rXBrpGaATEbnQ+1Vdvs5cOLTEEKAlx2M/Ecwjw9PpVpCsKGORSIAAVjAiND6aR+dQLvE+8zLalzBgp8AiBBubZteXQ04MSvfi3LA+KR+6ZCtGvl06GucQ4/hsOIa4oIHwrqR5Qu3vAotCM87Tdk8XfvYlsme25Btq1y2Rpt4WaOm/MChqz9nmJhg2Es5o8JzYfQ/9XX151oH/AMysKIJzAHbTlSD9omFZlAZxrqDbfxCORjrzp/ILgWPFOFu9rKASZGmZdhMc+lCV7hqo2a6dBsmhJIPUcqKuI8ea4sWlaOZ2n3aJHpQBiO0Ni7cNtby5wxXK0gkgwd9DqDsaqCXQS/ZZnENdkzlQbuZgeQ5k+n0qFcuARkzEdSd/YbD5+tPXFZ4GyroijaOvmT1qyw3BLkgZSWImOg9OVdHFJGVtlcmOZNdSx2jl78qu8F2i0yXtfMjUT/EOnnVNxO13Zg7iqK6ZMCpcL6GmFPGMXdwxF22c9rmp1ygxsf4TpV3wfjlvEWyyaMPiXmPPzFCnDOKZbb2mdQGAVCYPiYxlCnc6mB196q8jYHEqYi3cJhZ2EwbbeY2ny8qVKWn2O62aOBAA8qSzVLt5bgDA6ESPekGzG3tTRLREYxXO9peIsmZqMFmtUk0Q20x3PSxXLOFJOulWeHsKvmepqZNIcU2QDbPQ17uj0NWxNNZajkXxB7EcTXlyE+/lQ5jcZmJiSfKq1uIHrUzgfHVsrcL6IxVS0wQSGKgdPhY89hU1RdlTxSwyW+8bKATAUsAxjeF3qVhuNWGssbDm1GUECBcOXUBo0aTJnb0jQY7UYJ1HfJiheZoBRoNwZtBlEeIgLqR5HnQUwZGEyGHzFQ3Y6DPjXHrl64O9MgfCBoF8x505gr4bn6EUK2cZm0c6/wAX9+nrT97EOpBH+/rVqVCaCsIVYFTlcGQRoCRzHQ1oXZftb3p7q+Mt06BgPC+hOsfC2h8jy6VlHDsdnMHbmDrr5UU8GtMt1bitAGoZZ8PXT32obTBRaDPi2K4hhGNzDft0YeJbmrIN5EfEPeR570/wDFXMThDnk3jiy0ZoVYFs9BoFfMAfPencFxJ3HiKkjVIyhoUeIco0IYSI0brpNW0UXwqLQa7nZ8v7xAVvJScgB9D61k1RRK4Nbt2cPYDr39wKbg0HgF1jc8RPhUCQMxI+Gqft3xLFSlu04yOgaLc65iQPGNWEdI3pu3w1rmDsreVwq3LhuDWGC5gqsoMnUoP9qc7YYhLdyySfhS2pTKfhhuR16AD8alptDXYDca7Rd2XsXGKC1opCMrXLbQMizzG87GBVL2fvnE4nDozNlKZVLamUJ+sEH3o843w7D3b6d8iOG68gBmPoYBoX7ILhv/GFm4lvD2TcZcxADEqQEk7kT8lrmxtNnoZG1E2Tj2Hd76ZFJhd/DzY6eLQVO4Zw8pbZXjx7wSdI8+e9U+K7WhtMJau4lgdSgIt+7kR8ulRcO2KxhZXxVuxljPbw5D3FBmA1zZTodq6NHnlzj+I4fCtbDFVBmTOogaeHdpqk4l9otlT4BmHVjln0EE/OKzrieFc4z7upcHLMsZN3+YGJnQ6eVV/DbRuYxcMtliTcyM7nQakGAJPKkm2VKPE0fgvaAY3EOndtle20nYCEjQ6HWBsKG+1HALiYh7aMwt6ZepBA5jfWdq0TgPZ9cKrHLmcgiRAAEcpMyesVeWCHVHA3UEEjUBhMeVFIVnzf2g4J91Ae6lzWI0MmeYn0q87M4e3aQXshLsAVz/uDrE70f/azb/8AJzE/tF+oPOg97C+GZiB9B/itFHRPImDHMTJYkev5UG9j+z3e4vEllckNcC5RJESxb6oOQ8WpFGuCwimw90yYbQDbl5edB3azity2e7R3RLhNx1DMA5aB4wD4tFG9XjVypCb0FlmxhMLcLPibyWn1w65Q5dVyq1xtIys2cKREhZkiJueHdtbQDdwIiR4gAW/miTA20k/WsOxnE3uOXd2djuzMWJ9zrSsJjXBGSc2+n5+VdUsaa2zK36NA4zxBrj6SSx085qsvk25L+EL8U/439OdVX/jduJdwjcwMzCfIqDv0O1UnGeP96YAOQHSZknbMfy6Vm5pDUWe4rjzfedQq6qOY85H7x0/Qq4HHu9tQ4Zr7QHcwQQplXHMMZM+56UPcPvpOZ1LLr4QYnQxruNYPtS7FyDQlGWxvRuHYPiZuYWCdUJHz1H1miu0NNfprWW/Z9fOS4B/KSOo/RFGWKxpCwpMxrHIeWtTPtgi7v3lIjnUbvFXYa6a+tVdm9rGYA9CTP1Bp+zDCZ1B5nmP0dNann6Hx9lj9+SdxoY9/0aVcxwAnlv8AqaqL+QAMQVIGp0nU7Cq/G3WcEBREyJnWfSY/W1TKSRSi2Xq8U1lRIMfXoKsxeoZsG3CqW1XYTALTB9dT9auO+px2TKkYq+OOgyrGpLZjP9MbR5+tN8UxI+7qk+J7haCYkIoVSJ31uOPaq93NRHdlYMq541ymYmImKqXQRGnxRRXKEqYygg9SJAPWPxqA2DIUEgieREU9isa5JLKBL5zA3M1FdySWZiWPMzJ96zWixupOHxJGhEr06elNKQdyB5/4FesjWhglsvMJZA8QJYeR28iOVE/A8dkYSxA5wAT8pFB1hmGqGD+PkRzHlVhw6+ouLnz2yYzMmoAmCcp189zWdm/GtI2TgPFrGcZbssAPBdEAkjk3I9DV7jbSq4a202nbKxRsxEHKQNZBlgP+TlzzDjPD2w9sd3czlhmVwBs2uZQNJ5z+etC/BeP4jCXra2rgDXLqZgIgqSAA4O5Yc9wI11pqSl0Zyg49m/cFwLXcOgJe0oOfl4s/jXUEgiPx2Br3FMVh7xNu2Ve4EKuykeEDwhcwPhY5idNaCsNimuYN3u/tO7uLaS0zstkAoGDOEK5j4p1Ma0S4bFBcPa8NoMVH+kAqSJ0EDajbJM07a8GxQbPaa46ooULPjGmUnKBJJEmRPOg7E4VxhSzW3WHgl1IkxynffWiT7QeKX7l3KSBaGqhTr0kn1nTyqpVx3YQ6yBM67/4qHFRN4ylPTD7gnFPvPB7Buuw7trltipPiFtVyllkBjlYDXnrRJ9ml6yTiMiuFVLcs7TIJfQKBA+u9AvZzP90uplPd5jlUKsBnA8QI3kKu/SiXs/w69asYpkS4PBZYSurABiwQEQWAbz2quX0bRk4Vk4tlZx6zZw+Mt4k32tPbfOxy5kELl7u2NJZgOZjU7VI7JX0xOPtYkKfFfLTBiCl1tOupWg/ily6MjKwzEzbRTmiSRmYiQJHLnNax2F7LX0sG5ioW40FEEeABMvi00JkyB18yBnjb9muaK9MvO0nGIy2rLrnbMzaicqIz5QD/ABFQk8s4qXwbiDXbSEDJ4RpBJBGhGvL2rHFwrXuJgpdYoHV7s7W0t3FuFmbaBlWB1AFa5xrtBasqq21F647ZbdtdAT1ZiICgbnWqjJVbIyY+MkkVX2lWWuYXKoZ/GpgKZ2Oug86D7FktZXMGUgagiCCFiNRNXHFcLxZvGmItWxJ8KKoVRyALKS3qSNqTwrjd5Lqpj7QK6D7ypyiY0FxUOuukkAVSyrol4Jdj33d1wmi/EwAhTtA1AHLw1k3b24O9VWzKygg+E6iZET619BLx3Ckf6yAeTf22rKvtRw9vF9+UcMbcPbgzMIJAnrr9KuOTdojiZG14DYE+Z/sP71x7zsIJgdNh8qdwGGd1lROUxHWdorQeI/Zjf0CMslQYbwnXcA6ilPK/ZrDDyVozq3hs37wmu4jh7KJrV+D/AGe2bcHEFiRuMxg/L8KZ7TtZMoqKFGmw09KxeWno6I+Na2ZRhjFTMIQW8RhQCx84BIUepge9J4hg+7bQyJkeW9R7RJ23/XKumEtaOKcadMJ+E8YdbMrKPnG0gEBcwkHcajej3gHFxiFYsQtwESonX+YTuJjSsuwmIIKqRr09RG3TQewq0w2LNm4HGq8/zFPtCrZomIxwtgu7BVzH1YxIAGskztVZjO0OLgixbCKYAmWO8kwum/maR2ZIu4g37gGRF8IMZUnSTOgMSZ86PsFxzDxrfsRMAl1iRGkzvqK43J3pHXHGnG2Z5b4/jbbj7zaZ0MklUIIzbwNjHrpRBYxRuoIQBCBG2o0M/WNOlXnGOLW4LC5aM7eNI/Gh/h17vC5Ugww0U84BMcudOMnJ0E8ajG0XXC7Xh2WPIb+dTu8HWoWHzE9B057fKpwtMdlaPQ/2ruhSRwT7MCv37Y0NxZ8sx/ARTFy9aIjvHn+VDP1YVqXDcPhUtkZrSzyVVLfMj8pqNxniGFw9l7iIkgeEOrsXYmIGYBQdzoDoDWbkzSkZg1xI2usBzhV+Z8VQ7uJkQFCr8z6ZjrGm1P8AF+K3MQ5Z4HRQIUDyFQQKTGkdaOVOWqby15TFIa0yfYeKm3rvhB86rLVwVM7yYHL+wms2tnRGWi6wT4m+kWQLndjWdgpk6ZjA1BqpcAXEdtw4LwZmDJI89KOexvALTixcLXri3kbvUzgL4dhIhgBK85JbkJqLx2xhVN1RhkBJyoQ9yUAMFt4zGN461j8iUqRrw5R2GuFRcRw0jDlrmdrUCPFPdePToGBE+VX5woUbfs0UKB5AQPehzsv218VjCWsMttO5Id8x8K2UPiiNySoPrQX207WPeJysyrMIoJED+L1NdMdo4pKnQjtMyti4UhVC6idtcxkRvrVBYxOa4NNzXMNeNxbpJl8jeI+k/PfWotgZCH6VEzXHo3/h3a/huDw1u194tlkQSEGc5yPEYTmWzHlVbxT7ZbI8OFw128/8wyL6k6kekVn/ANmfC8PiTeW/q6y6AMASsEmIMkAx86pLnEiLxVEIl2hTMgZzHXWl1olR5PYb9qeCG5eN/Dhe7umTqMoLbsPLWYH40/217TcRs21K4od2wyrCLnkDUOSDrAmec1N4Hd73DZWA7yyxWRubbHMuYeRLAeQqn7X3MM1lrVy7lvKC6AT8UaBoBENBHvThBJFZJPr9FX2HxuIxD4pxdCXroS0qrlAm6Gm6QZlUW2xgdeWlGPB+zv3TGqmdrp7vvHuMI8blgcq8gAo01jNWWdjrptYq23gIZ1QmTKBvCW0I5MZ8iecEbFdu27DJbklyxAaAFYFQSQenwpB/hHrWeXWkbePHlt9j/aLtJctDJbtFyWygMGGY/wApoc7WcUZT3F6ychVS7qwiG3VZ3YEERV1xHjYQ287rbQt4nMSBvlXzMR7mg7tF2nZ7qrFp1AZRCMCZMglXmCD5ms1vZ1tJKiHcwvDGAC3cUpJ/htT7ba+VGHZnsRawjrib118iAtku5N40zQx23ihThODS3iLJJl+9WBGszyE6+sU19oWMxCX+7Z2ZSMyljqAWLbdBsPKrt9I4VFPbLTs/w2xa4lfyBXw93x2juLTg5jbbowDEgHkvkaMe0HanDW2yC8heAAm5LdIHnWY9kOH4i4+a2VCoQzlyYYE6zpz1FSuFImHxDuMKHuhjBu3FCW4PLLrm9j7a0pb7N8S/SDnjl5ypUAq43G4Poaz7iss2hnrRWvaIus3O7jX4GZo9yooV4tiE7wQQO8MQeRP7x6KNyeW9RHbNJzpb0B/FZdmA2Tc+dQbGFZmUKJJ21H4z51KvXxmKmCMxLEbNry/lqPh70OGGgB+QNdaVKjz5U3bDLg3Zu5eU2rivZuWJzGFGXOc2dpH7QEACMwgDSqziGHayctwo4B5Awcpgzz3Bq34R2zxNpe6tBGz6Bn3UnQEeQJnXSp/aXhCiyis4lZl2/eLGW+ZJrLnJOmdMscJQtdok8d4O/wB1cWyEzIjd0PODo0k6HWDMUJcJ7J4nEuLQaFmWJMqonViOtHHZ7ivfT3l3vWmCzLEaCFAgaARy51ZcX52vuVy6kSGViCNI0yy8+1Qpyi3EtY4TVgD9oXZvuL4t2i7W1QAFiDrABOnU0T/ZHwlrYa5czZbhEKBIOUkDNIgAsY16GpHY7B5hiWNu4oylf2rZmMq0lTlGkQP96M+y/BkY2JyNay6Ak5tQYAGx2JzDrWkJSaMfIhCJbYTg6tcKTdGVQZKqEMk6KwkEjmPSihBAAB0Aga8h/wAtZ52345awCrh7KNfxLhe5tMTkTLILliecHw8z5TVCO1HHf/TT/oH/AO1W5/tnOsbfSBLjvbqzblMLbV3/APUYeEf0qfiPmdPWs/x2PuXnL3XZ2PMn6AbAeQpwcOaY0+unrpSLmAYEjTT61pRJFpSmuFYrlIB00g1ya9NA2zwNTMNiyimDuMpGkwddPkKi3HJMnevK8UAnQT8C7U3rRyZgFiF6DzHzq04zhbqiXKzMmNTqBuepMmKDOF28162P5hPoDJ+gNE3FuJ5lRT/EcwnVmGgJPSI0H5VzZIfZUdeKbcXZc8CvRbxRG64aD5G64A/9oJ96E8XqZkVe8Aw958NxC4gi2ckmTLd250UcwEOv/L1MD159hAk11RVKjkk7lZedleGtiLosW2QPdBVS8hJIO8Any25ipyfZ9jMWStpbS5GIuAs4CtmKRqpO6NpVJwS+yMGViHBkMORG0HyMV9C9iOLLiRiLq5oN4fEADPdISAATHiLe8+tJr2HJ1RkeN+yXGWLQuWmL31MwjACP5DMhh1MT5UC38ZcMq3xTDCIMjkY59a+rb15WOhDCSDBB1BggxzBBBHKsh+13sjbs/wDncOmVSYxCrsGba4BykiD5kHmadJgm0CvYXG3EvgLlK3AVcT4lA1zsI5R9SOda1w+1hGQsi2z4vEzpBJPMlwJOm9Z59l3CLl3v7y3Da2tq4CkhtHaAwImAmp61Ycexi3mtYVL/AHuYhrpIAZjuoaAIBEjTrXHl/KjuxRuNkntrwvCshIVbZGoe3A125aN6Gq7gN9sZZS7rcvWLiW72XmiklLgUbaFgT1DchpB7T4F7a5BZt27ZG9snKYPNCdDU/wD/AM95zjcUn7hw8sYHxrcULv5Nc0qsUbTJyzcGmghu4iyJF0rAkeJQYmN1PoKz7iduyjl7ZSAJhbYTnpoDtJFal267JEDvrW4IDAAxqY0EkiCQIM6HSh/sv2PJxDNilkKNV0KkzsTOsETtSjFx7LllUo6/suOyXYNLF5cXdu3LlzIMgfLCM6AOYA1IkgajnvvVPxzEYbFvcw6W3cJcUC4mXO1wlTcLE/uBBHrGmlWn2mdoxbt92jgMQ2knMPAYO0bkc94rGDir1lzZhlkarqC2bxZjrzBHlEVUU5bM24wVP2GnaWzewlkql9RbZ9LYXf8AqcjWI5gDehXjeNW66l2V1AAZ1E5mACmSTIkKDHvzNM3MOzDKWIX+EE6+tPpZtKrB0LypAhssOdm21A6edbQxtK2YZMibqPQxf4uioBazhhs0kADpkkg+tVF+8XJLHxcz+udJXDOTop/L51NwvD41ffpVqOzKyKmGY6f7D361Ms4ADfWp6WwNhSglaKKEMJZA2EU5cN64RnYuBoCTsBy6cvepCgDzrxJOnyocV2O30XPZcBWUMQp7wNmnSDoQx06Lr5cqNsdYuszD7vefWVuI4WQQNzmiJnY1ltu+V+P/AKuX/N50QcK7SYnCR3b5rZ3RvEh9Oa+xFc+TBydrs6MXkOCo1BOHJYsoslzcOviknMZdgx12EAnyqx4jwXEKJwOIyOo0sFUKEH91nMldDzJEjas94V2jOJv5icr8rc6R0WIk/qK3NHAUHyGnn09Zohj4x2RkyuUrMA4lhsXaxP3niC4nNbTKXdU7vQnLD2hkjxN568tqnL2zSP3P/vP/APyrbssqc8EEarpljp/N51hHE/s4U3rpt3siF2yINlXMYUeHkIHtWeSEFuTNseeVUkgHuqAsDT9b1W4l9B/EKl371VeIea7GcY1eINMsteJrlZjE10V6uqNddqQHgtL06fjP9qSKXaSSB1oA4oiCCR0Pp5in3vsTJMkc/wAzXcXvpUewPEPUfjSpMdtGpdmuJ91hbFm0B3rpGuyhmLlj1kEUI9pcB3OIdAIE5k/pbUR6aj2NEPZvBX475bWeZE5lAAHISeUfSKc7WDv0tkKSyqxzCMoEj9nmiS0a685gb03kV0V8cqugMw1zxAbc6MuynGUtXSLrXxYYTcWzcdGYqDl8Ssp0J6iaA7U5x6fhVrhn2HLWfYVSMzSuG8RvJaJW9iFAbNaC2xdW532KYv8AeLndtDhGE+JTsRJNXHDuPnFYW+mINts4ZGNsQpDWg0fGw2aQZmNwrSKDOzHHjat3FzHLdZWI3jJI8PrIn0FWfaLjyrhrhBGbKSB1zKVn5sPnSehlN2a4++D4fmtAPCyQ3JmeS2msZcv61p3Fdpr129Z77CsGRlIYWroOXRi2Vhssnny86Y7Kxca5bz5SQrCYhSCQQAdx8J9/KpParGMilrmL7y5BQKAAB6AE1xyS5NHfgnyxqXRSca7TG8Mo2DHXrr/tRV9jGOFj7yVXVmSWJnMAHOUdACD/ANQrLrJBYLOhNHeBxiYW1mXXWYB1ZiQNzy/tW+OHEwyT5/ybBje11u0h70fEpAVTqx99hEa+QqFxnigsWheuHKmUe2mwHvWOYrjpuObjRJ6TH1JprtjxLEYtbdw5haAVdxvEFiszG+sRUyTm6Q41jjb7IPaXjf3u5nM6lhBOyyAo+Qn3og7acZt4vEK9pAES0qg5YYyJIJ3gEkAeRPOh3h/BWcO0CLWrTvH99DTyjT1rbCl6M8rbpsREU1cBOnM/Qf3qRMa9NqZB+f5VuYicg2ruT504DA00qbwvhZuhjOWPKf1ypPQIgAV4iri52fuDYqfcg/hUS7wu6u6H2g/hQmgpkE11DXnX8Yr0wJpgdYUm5cyEFZKRqvTrA6UhWmlRSYHQ4UhgT1BHI1sH2X9uzeYYXFvL/wDCc73DHwMf4oGn8Ws6/FjncEaA+HpFMuzLqCVI1UqSCGUyCCNiIqWB9aY2/kts7aBVJ+QoIt4diASdSJO2/OmOzHa/7/w+3nI74MUv+ZtZTm9GDISNpYjlTxJ6j5/4rw/+jkbmoR9Hb48VxtnzniLtQnalXHpqvZbOM9T+EwpuEgEAASWYwoHUn5UxV7wSzovhDBmzNrBCoenPXNpB5eVOKt0JjN7g6rI70yBJJtsF18xLR/y9ag4rBMkEwVOgZSCp8pHPyOtEHEuLC28lWLso8OYKtsEaAQs5tzMj4q9heKpei2VAkqCHYRkkSAYA0GoB1nUHlVuMbpCTYLCnbNyDTZr01kUOXmmk22jX0+hmksa5QBsl3jFrD2hZ0XLYzgi2xUnKCcnWZJnfQzQDZ4xdOYLqJWRJg6gT5cqRjO0d5rS2mukKFCwAfEoAAkj0qBgHObTnyrHHiq7OnJm64j+Ps5b2mx1HvuPn+VLstrpyWPdj/YGrscElQ198g3AET6evKNaq8JhwWYrJUOQJidOseVbQnGTpGEoSirZZ4aycsAkCPE3OOg6TVbireUFYEmGVZJjWJ1O/Ory/dyW/y6nkKlYDgYcBipa4wysZESdcq/0wJI6861cb0c8laBmxZzONYPWfzGoFQcVw64WOhPq3L1O9Fg7O3S4NgZjqQCNTG4BkA1aYDs8QwN6WTK7sEYo3gRmyBXUmWZQvlmrJxaZlFZYvXRnowpQA+EEHqJ06Dc1fccunu1mMxiR/DpMfSKn8Px+Httmv2iXGuVsnhb0Gp8i0/OmcZeS+TktvnYjWSfZQBpOnyFFaOnHyX5FFh7RbkcoEsfIfoD3q4xjlgoUQMo9PDTb57ZysjITqcwI0HLxb053ZbJl1JMDrryoiqNJS5MPO1mCS3w9LyAftltobkCWzDQHmYAInpOlZ8ikg5R8Ik6jQbTr6ir7tBdujC2bTN+ytvCgnxFlViTl5KO8gE0OWsTAI01ifQcvnr7Cnjdq0PJFxdM9fu+AKQoIM5o8W0QT08ql8Swtu0tsKczlcznMCuuwEe5qAGBaX+E6E689J01MU7jMRnYnYbKIAhRsIHlFbxaimq7MnbdjU0UcO4haVAoYCBz0/X+aFq9UtWNOg6XEA6g/r2qFxHG5UZug+p2oVt4llHhMU3dxbsApOgM1ChsvkeBqPeuyQPf5V7FXso86j4cczVEE23/vXXuCQBSGuCK5aFAElGpt1FPYS1mYzIVRLEbjkAPMnQU/xjCZEtXFR1W4GjMZBykajQGNf7U2tWK1dBV9kKEW8ST/Gqz6KT/8AkKPYoQ+zAL90crv3zZvXKke2Ur9aLtK+W82V55HpYV9EfNF4a0inHM01X0jPPO1c8PxyBUGfI6hh4lYocxnUocw9II0qlr1CbTtA0TeLsDebKQy6QRtAUD8qh16vUmB6vV6vUAerq15RR72B7FLfQ4nFEph1nKBo1xhzB/hH1PpSlJRVsqMXJ0gOw2Cd2AAOpgD3iKKsd2MxWFuorJq3wlDmGYjRdP3p5Uc9iPuWHuF2JW6jN4nylDbIOUpGz7b+fWr/ALTY9AbTAyRftE77d4u1LnF9FPFKPaMh41gb1t1W+rAuisJn4X1kTsQdx1Bqu4aDbuZWI8XIfStY+07hT3LQxCavb/1I5oefsT8iax67bY+IcjudP81EPrI1k+cQjY57iJoI8Wp005mPOKJ7RPhCZCANVVvFtGk+eu29A3CcaO9LtsVyx66n6itK7Pdn7KsHv5y2hVQQfOScv0rfmkc3xtqy+7O8NFsh3LoxQgLc0CBoUKB+pq6SxbclQCjsrWwYlWZlZQSQddT/AO00peLoPCUdh0Pi+uXQ+9SsI9tmDZbiBdTIlR6nlpPzqbsKM7wnB7JX9soe8cxuI0RbbNAyk66weenvS8NgrdlpGH1GxljHzNEPEFsd7euXAqraW2D4hDtd25aZSW06uaGr3aXCo0C+wjllJE+v+aewIXaS394UKqNnJAQDef8AaaoOEqFvorD4bmo3jLM/KPpVvxPtxkP7EBuWaI+m5oGuYgtO/wBafG1QJ07LXtBxtsRcaNLSscgG0DTN5k71VLz9dB6f5mvWhrTukQNvypxSSpDlJydsbut8M89Y5e1JR6auvLe1KAqiSZctlRLaE7Dn6mmswpp3J3NN54oAeZ6aVpqKMSZgiKeDRrRYDeJGo19KcQax0psnxCQREnXy/wB6dsbT86SAVeFczRoKaa7J0r15sq07EXHZXiGW4UhGD/ELhhGGUjx6jRZLQCDoad45xkYgmFgSCGJcs0aagsVVYOiqBGg1qm4PgGvXFtru3yHMk+Qq6xnDrVrwAO7bFi0AeYUD8SapJtE6TCL7KMVpiLfRlceeYFT/ANi0eNiB1HzFZf8AZmSMay/xWnEeYdSPzo2s4LEZV/aWjoNTbaTpuYevnPOxR+d266PTwS+hg016vVyvcOA9Xq9XqAPV2uV6gD1KWk0/YsZucCgC87CcB++YxLTT3Yl7kaHIvKfMlR71sHarhF+9bSzhslq2sCNgFGkAAdKzLsFx9cFiRmAFq7COTuuujz0BOvkfKttxGMCjcCubN2dnj6VrsDU7P2MCnf3C9112NwrlB6gAAHymaEsZxt7922xJy9/b/wC8HSibtVmxjLbNwi2pljBE+Qn9aVn/ABB0W6UttmRLgg9SN48pqcSTdmuZtR2bB9pfFFtYQp/xLpy/UFvYbeprDMWrExuOR5USdr+0BxmJa4HBWYULOVRvpMT1mqXH2gQv4/3rqa1Zwxluj3Z20r31ss4UPpm3APT6Vr+E4YVtLku5mURmOoMbSDqNIG9YkRkIZScwIIPQgyCPetn7NcWOItLeYWwHAnJvmHxBxA1B59DWGW6s7PGSTa9lnw247JF4LbYbZTPvVL2p7ZYzDFLad0tsQVaCWZgdcwmOkcvlVxxCyGEq2Vvx8qzztyXyAsPhO89TGnz+lTinUqHnxJxckip4txG5fuNcuOSXMsJOWQImNpAmOkmqt745GflrUG5iydDtzpL3RAjeu2zzic92RTYeTpzqIt8VzvoNFgXmGvZHVgAcpBg7aVzFXizM2ksxJA21M6e5qMH0pVltaPdjOKup9h+f50quvpSAaaEdpBrrGkFqAI19KZ71hGu1SbhqLfSJqWA8bstrvl/Einb1zQD51AtzOg+lSufpTQ2OWFjU0m54mpZam2agQSdhR/5pf6W/L8prVe1AtFCHVSwgg5QcuoAOaJG/1rFuBYo2r1t+jCfQ6H6E1qvH7oFtbxK5SNSAPjUEjTmTM69BU5FaQ4fkD3Y/gr2774gyqqxRAYkgsAWPluB11NGFxmBIG06elVPDcT3ne5ZANwlZ/hLMw/GriwZVTA1APzFfOeY5Tyu/8j0sSUY6PnivV1qTX0R5p6vV6lIpJgUAJroFO2rEmCY61Ot2VGw16mmlYCMOgViNCQBPrzrlxBBI5nbof80jCHxOT0NIN2EHrT9AdDyKPey/a8vZWxc1uIIDE6Mo29wPoKzvNXGOtZTgpqmaY8jg7Dji/Fe8YksxVR8CSA3QFv7UMd6M4AAUSNAZ59etQ2xbkBSxjp/eN6csLBX1H40oQ4l5cvIm4NIEdT+vyqWh8VQcK3iqxcRrW5zDeJsDkvoTqPlVr2CxqpiDZuk5LnMFvAw/eMHaJB9qc4VwVsUt3IwD2wrAEwCCSDJ8o+tXuG7PLh7XiA7xjDspmf5QeU9B/SJ1NYNU2jo53FNdhHiuEsCIxLZCdZCtA8ttvOazPj/DsS1y+mY3BafkCJE+FoPXoJ1o/wCC40XLTpmlkJ/6ZkQeg29qa4ziiLGIaCWyDKvSQwza9Cjk/wBIpqCTuiXlm1TZjTpBgnbyNdRJ1J0qfxfDlLhVjm0BDcyCJBPU1XzpFWZiSKXbGo/XOuKKfwS+MT+tKALHekNprXTSC8DWrESA000zxvSUfzmaTdYmgBJxY5iKTcxQ5U0w6zSMinnSsBYuzzp7N5/hURkUbT865ryNFgPPiOkn9eVIzE0ggga6elONa0B2+tADyNS1tRUMKep+X+aWrt/EPzp2BNEf3rQOzfEkxOHOHunUQDqNeSsCdpnKTyMGs4kgakVIwOONtw67jkdiDuDT01TDfaNWs5Fv3BbBCqiiDuuUkEH1BXl0pY4gRoA0DQfD/eqngvHBdKuOZAcmNNV3P9Kn2E9YhXu12FDEQ7QSMyosGDuD0NeH5GCbzS4xs9HFOPBWzLzXq6a5XsHnnafwfxT0BNMU/h9n/p/OmgOB/DPVp+X+9TcK+YnpUG78K+h/GpfDdj6/lTXYEXEN4jHOusP2Y9aRiPiNPP8A6Y/XOkBFmutSa7SAWGE7Uq3d1HqPoaZrooAsMKdZ6k1cSCpqjw/KrizsatEsKOBca7nDAWsqObqLcYyGI1OhggDWJ5ZTprVjx/i1i1cKXL75oJYnxOoj4VlQEBndQSZ6a0FJ/pv6r+DVTcb/ANd/b/tFZuOykwr7JdpFXFNbgLZujIsknKyzkJYidZI2G42iiXit4C3iJ2FlRtzN29p8iNfOsowX+on9S/8AcK1HjH+nif8A6R/C5TAz3iynOdZC6A+QJiqsUQ8f+N/6jVANqbA8h1py20NNN266u/vSAn3GGmUkggT5HmKbNJtfDSre9UAkk15X8qcekW96AEvdr3fiu4jaotKxD/fjeK416mTXTTA6PEROlSUXTwtp+utR7HxD9cqm00MbQH94ikuCeh9ak1EfemIbZOq/I15UU8yKe5VGvbVIEyzfdFZVY5WjMORjaR+t6R368waZSnaKHZ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074738"/>
            <a:ext cx="39528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://www.csmonitor.com/var/ezflow_site/storage/images/media/content/2013/0510-environment-inamenas/15763869-1-eng-US/0510-environment-inamenas_full_6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581400"/>
            <a:ext cx="3952875" cy="26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Structure </a:t>
            </a:r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Legislative Power</a:t>
            </a:r>
          </a:p>
          <a:p>
            <a:pPr lvl="1"/>
            <a:r>
              <a:rPr lang="en-US" dirty="0" smtClean="0"/>
              <a:t>2 chambers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People’s National Assembly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Council of the Nation</a:t>
            </a:r>
          </a:p>
          <a:p>
            <a:endParaRPr lang="en-US" dirty="0" smtClean="0"/>
          </a:p>
          <a:p>
            <a:r>
              <a:rPr lang="en-US" dirty="0" smtClean="0"/>
              <a:t>Women’s movement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Post war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International Women’s day- supported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Limits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Employment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Political Power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Autonomy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Though Content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2" descr="http://globalgeopolitics.net/wordpress/wp-content/uploads/2013/02/610px-Flag_and_map_of_Algeria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114800" cy="399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138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 of Independence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1962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8 years of war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Complex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Guerrilla Warfare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Terrorism</a:t>
            </a:r>
            <a:endParaRPr lang="en-US" dirty="0"/>
          </a:p>
          <a:p>
            <a:r>
              <a:rPr lang="en-US" dirty="0" smtClean="0"/>
              <a:t>New Identities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Roles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Women</a:t>
            </a:r>
          </a:p>
          <a:p>
            <a:pPr marL="434340" indent="-342900"/>
            <a:r>
              <a:rPr lang="en-US" dirty="0" smtClean="0"/>
              <a:t>New Leaders</a:t>
            </a:r>
            <a:endParaRPr lang="en-US" dirty="0"/>
          </a:p>
          <a:p>
            <a:pPr marL="70866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Personality </a:t>
            </a:r>
            <a:r>
              <a:rPr lang="en-US" dirty="0" err="1" smtClean="0"/>
              <a:t>vs</a:t>
            </a:r>
            <a:r>
              <a:rPr lang="en-US" dirty="0" smtClean="0"/>
              <a:t> Position</a:t>
            </a:r>
          </a:p>
        </p:txBody>
      </p:sp>
      <p:pic>
        <p:nvPicPr>
          <p:cNvPr id="11268" name="Picture 4" descr="http://upload.wikimedia.org/wikipedia/commons/b/b5/Nomad-Tuare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watermarked.heritage-images.com/1621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590800" cy="199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upload.wikimedia.org/wikipedia/commons/c/ce/Bensar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352800"/>
            <a:ext cx="3200400" cy="220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353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involvement: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Algeria is viewed positively by the United Nations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Reliable Partner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International Law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Global Issues</a:t>
            </a:r>
          </a:p>
          <a:p>
            <a:pPr lvl="6"/>
            <a:endParaRPr lang="en-US" dirty="0"/>
          </a:p>
          <a:p>
            <a:r>
              <a:rPr lang="en-US" dirty="0" smtClean="0"/>
              <a:t>UNDP (United Nations Global Development Network):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Human Development				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Governance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Environmental Protection</a:t>
            </a:r>
          </a:p>
          <a:p>
            <a:pPr lvl="6"/>
            <a:endParaRPr lang="en-US" dirty="0"/>
          </a:p>
          <a:p>
            <a:r>
              <a:rPr lang="en-US" dirty="0" smtClean="0"/>
              <a:t>United Nations involvement = minimal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6"/>
            <a:endParaRPr lang="en-US" dirty="0"/>
          </a:p>
          <a:p>
            <a:endParaRPr lang="en-US" dirty="0" smtClean="0"/>
          </a:p>
          <a:p>
            <a:pPr marL="1737360" lvl="6" indent="0">
              <a:buNone/>
            </a:pPr>
            <a:endParaRPr lang="en-US" dirty="0" smtClean="0"/>
          </a:p>
          <a:p>
            <a:pPr marL="1737360" lvl="6" indent="0">
              <a:buNone/>
            </a:pPr>
            <a:endParaRPr lang="en-US" dirty="0"/>
          </a:p>
          <a:p>
            <a:pPr marL="1737360" lvl="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4648" r="5961" b="5800"/>
          <a:stretch/>
        </p:blipFill>
        <p:spPr bwMode="auto">
          <a:xfrm>
            <a:off x="6172200" y="4572000"/>
            <a:ext cx="2647949" cy="198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3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Current Status: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Demonstrations of Arab Spring = not a problem in Algeria</a:t>
            </a:r>
          </a:p>
          <a:p>
            <a:endParaRPr lang="en-US" dirty="0" smtClean="0"/>
          </a:p>
          <a:p>
            <a:r>
              <a:rPr lang="en-US" dirty="0" smtClean="0"/>
              <a:t>Algeria relatively calm country regarding uprisings</a:t>
            </a:r>
          </a:p>
          <a:p>
            <a:endParaRPr lang="en-US" dirty="0" smtClean="0"/>
          </a:p>
          <a:p>
            <a:r>
              <a:rPr lang="en-US" dirty="0" smtClean="0"/>
              <a:t>More prosperity and free speech compared to other Arab countries</a:t>
            </a:r>
          </a:p>
          <a:p>
            <a:endParaRPr lang="en-US" dirty="0" smtClean="0"/>
          </a:p>
          <a:p>
            <a:r>
              <a:rPr lang="en-US" dirty="0" smtClean="0"/>
              <a:t>Less potential for civil revolt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3125" b="3571"/>
          <a:stretch/>
        </p:blipFill>
        <p:spPr bwMode="auto">
          <a:xfrm>
            <a:off x="5410200" y="4419600"/>
            <a:ext cx="3346966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68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Status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Possible regional </a:t>
            </a:r>
            <a:r>
              <a:rPr lang="en-US" dirty="0" smtClean="0"/>
              <a:t>power: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Well equipped military (largest defense budget in Africa)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Counter terrorism expertise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Large energy reserves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Stable country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Growing economy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Good trade partner (United States and England)</a:t>
            </a:r>
            <a:r>
              <a:rPr lang="en-US" dirty="0" smtClean="0"/>
              <a:t>	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1234440" lvl="4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</p:txBody>
      </p:sp>
      <p:pic>
        <p:nvPicPr>
          <p:cNvPr id="3074" name="Picture 2" descr="http://www.hayatcanada.com/wp-content/uploads/2013/01/algerian-helicoptor-e135851720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2861486" cy="211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6.staticflickr.com/5205/5282106191_44ca3e4cb1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51390"/>
            <a:ext cx="3276600" cy="1909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85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 will be able to find Algeria on a map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 will be able to know the political structure of Algeria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 will know conflicts going on in Algeria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 will know the UN involvement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Lastly, I will know the Current Status of Algeria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Citations- Primary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s-MX" dirty="0"/>
              <a:t>"</a:t>
            </a:r>
            <a:r>
              <a:rPr lang="es-MX" dirty="0" err="1"/>
              <a:t>Algeria</a:t>
            </a:r>
            <a:r>
              <a:rPr lang="es-MX" dirty="0"/>
              <a:t>, UN </a:t>
            </a:r>
            <a:r>
              <a:rPr lang="es-MX" dirty="0" err="1"/>
              <a:t>Reliable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, </a:t>
            </a:r>
            <a:r>
              <a:rPr lang="es-MX" dirty="0" err="1"/>
              <a:t>Says</a:t>
            </a:r>
            <a:r>
              <a:rPr lang="es-MX" dirty="0"/>
              <a:t> Ana Cristina Costa Amaral - APS : </a:t>
            </a:r>
            <a:r>
              <a:rPr lang="es-MX" dirty="0" err="1"/>
              <a:t>Algérie</a:t>
            </a:r>
            <a:r>
              <a:rPr lang="es-MX" dirty="0"/>
              <a:t> </a:t>
            </a:r>
            <a:r>
              <a:rPr lang="es-MX" dirty="0" err="1"/>
              <a:t>Presse</a:t>
            </a:r>
            <a:r>
              <a:rPr lang="es-MX" dirty="0"/>
              <a:t> </a:t>
            </a:r>
            <a:r>
              <a:rPr lang="es-MX" dirty="0" err="1"/>
              <a:t>Service</a:t>
            </a:r>
            <a:r>
              <a:rPr lang="es-MX" dirty="0"/>
              <a:t>." </a:t>
            </a:r>
            <a:r>
              <a:rPr lang="es-MX" i="1" dirty="0" err="1"/>
              <a:t>Algeria</a:t>
            </a:r>
            <a:r>
              <a:rPr lang="es-MX" i="1" dirty="0"/>
              <a:t>, UN </a:t>
            </a:r>
            <a:r>
              <a:rPr lang="es-MX" i="1" dirty="0" err="1"/>
              <a:t>Reliable</a:t>
            </a:r>
            <a:r>
              <a:rPr lang="es-MX" i="1" dirty="0"/>
              <a:t> </a:t>
            </a:r>
            <a:r>
              <a:rPr lang="es-MX" i="1" dirty="0" err="1"/>
              <a:t>Partner</a:t>
            </a:r>
            <a:r>
              <a:rPr lang="es-MX" i="1" dirty="0"/>
              <a:t>, </a:t>
            </a:r>
            <a:r>
              <a:rPr lang="es-MX" i="1" dirty="0" err="1"/>
              <a:t>Says</a:t>
            </a:r>
            <a:r>
              <a:rPr lang="es-MX" i="1" dirty="0"/>
              <a:t> Ana Cristina Costa Amaral - APS : </a:t>
            </a:r>
            <a:r>
              <a:rPr lang="es-MX" i="1" dirty="0" err="1"/>
              <a:t>Algérie</a:t>
            </a:r>
            <a:r>
              <a:rPr lang="es-MX" i="1" dirty="0"/>
              <a:t> </a:t>
            </a:r>
            <a:r>
              <a:rPr lang="es-MX" i="1" dirty="0" err="1"/>
              <a:t>Presse</a:t>
            </a:r>
            <a:r>
              <a:rPr lang="es-MX" i="1" dirty="0"/>
              <a:t> </a:t>
            </a:r>
            <a:r>
              <a:rPr lang="es-MX" i="1" dirty="0" err="1"/>
              <a:t>Service</a:t>
            </a:r>
            <a:r>
              <a:rPr lang="es-MX" dirty="0"/>
              <a:t>. </a:t>
            </a:r>
            <a:r>
              <a:rPr lang="en-US" dirty="0"/>
              <a:t>Algeria Press Service, 29 Oct. 2013. Web. 03 Nov. 2013. &lt;http://www.aps.dz/Algeria-UN-reliable-partner-says.html&gt;. </a:t>
            </a:r>
          </a:p>
          <a:p>
            <a:r>
              <a:rPr lang="en-US" dirty="0"/>
              <a:t>"</a:t>
            </a:r>
            <a:r>
              <a:rPr lang="en-US" dirty="0" err="1"/>
              <a:t>Bouteflika's</a:t>
            </a:r>
            <a:r>
              <a:rPr lang="en-US" dirty="0"/>
              <a:t> Speech to the Nation." </a:t>
            </a:r>
            <a:r>
              <a:rPr lang="en-US" i="1" dirty="0"/>
              <a:t>BBC News</a:t>
            </a:r>
            <a:r>
              <a:rPr lang="en-US" dirty="0"/>
              <a:t>. BBC, 27 Apr. 1999. Web. 04 Nov. 2013. &lt;http://news.bbc.co.uk/2/hi/world/monitoring/330016.stm&gt;. </a:t>
            </a:r>
          </a:p>
          <a:p>
            <a:r>
              <a:rPr lang="en-US" dirty="0"/>
              <a:t>"Dialogue among Civilizations: Address by </a:t>
            </a:r>
            <a:r>
              <a:rPr lang="en-US" dirty="0" err="1"/>
              <a:t>Abdelaziz</a:t>
            </a:r>
            <a:r>
              <a:rPr lang="en-US" dirty="0"/>
              <a:t> </a:t>
            </a:r>
            <a:r>
              <a:rPr lang="en-US" dirty="0" err="1"/>
              <a:t>Bouteflika</a:t>
            </a:r>
            <a:r>
              <a:rPr lang="en-US" dirty="0"/>
              <a:t> (Algeria)." </a:t>
            </a:r>
            <a:r>
              <a:rPr lang="en-US" i="1" dirty="0"/>
              <a:t>Dialogue among Civilizations: Address by </a:t>
            </a:r>
            <a:r>
              <a:rPr lang="en-US" i="1" dirty="0" err="1"/>
              <a:t>Abdelaziz</a:t>
            </a:r>
            <a:r>
              <a:rPr lang="en-US" i="1" dirty="0"/>
              <a:t> </a:t>
            </a:r>
            <a:r>
              <a:rPr lang="en-US" i="1" dirty="0" err="1"/>
              <a:t>Bouteflika</a:t>
            </a:r>
            <a:r>
              <a:rPr lang="en-US" i="1" dirty="0"/>
              <a:t> (Algeria)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04 Nov. 2013. &lt;http://www.unesco.org/dialogue/en/bouteflika.htm&gt;.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Citations-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/>
              <a:t>Dehezon</a:t>
            </a:r>
            <a:r>
              <a:rPr lang="en-US" sz="2200" dirty="0"/>
              <a:t>, Dustin. "Is Algeria the Odd One Out in the Arab Spring?" </a:t>
            </a:r>
            <a:r>
              <a:rPr lang="en-US" sz="2200" i="1" dirty="0"/>
              <a:t>The North Africa Post RSS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21 Aug. 2013. Web. 03 Nov. 2013. &lt;http://northafricapost.com/4194-is-algeria-the-odd-one-out-in-the-arab-spring.html&gt;. </a:t>
            </a:r>
          </a:p>
          <a:p>
            <a:r>
              <a:rPr lang="en-US" sz="2200" dirty="0" err="1"/>
              <a:t>Hussain</a:t>
            </a:r>
            <a:r>
              <a:rPr lang="en-US" sz="2200" dirty="0"/>
              <a:t>, </a:t>
            </a:r>
            <a:r>
              <a:rPr lang="en-US" sz="2200" dirty="0" err="1"/>
              <a:t>Ghaffar</a:t>
            </a:r>
            <a:r>
              <a:rPr lang="en-US" sz="2200" dirty="0"/>
              <a:t>. "After the Arab Spring: Algeria's Standing in a New World." </a:t>
            </a:r>
            <a:r>
              <a:rPr lang="en-US" sz="2200" i="1" dirty="0"/>
              <a:t>The Commentator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25 Mar. 2013. Web. 04 Nov. 2013. &lt;http://www.thecommentator.com/article/3030/after_the_arab_spring_algeria_s_standing_in_a_new_world&gt;. </a:t>
            </a:r>
          </a:p>
          <a:p>
            <a:r>
              <a:rPr lang="en-US" sz="2200" dirty="0"/>
              <a:t>"Is Algeria Immune from the Arab Spring?" </a:t>
            </a:r>
            <a:r>
              <a:rPr lang="en-US" sz="2200" i="1" dirty="0"/>
              <a:t>BBC News</a:t>
            </a:r>
            <a:r>
              <a:rPr lang="en-US" sz="2200" dirty="0"/>
              <a:t>. BBC, 27 July 2011. Web. 30 Oct. 2013. </a:t>
            </a:r>
            <a:r>
              <a:rPr lang="es-MX" sz="2200" dirty="0"/>
              <a:t>&lt;http://www.bbc.co.uk/news/world-africa-14167481&gt;. 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3811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Citations-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200" dirty="0" err="1"/>
              <a:t>Manfreda</a:t>
            </a:r>
            <a:r>
              <a:rPr lang="es-MX" sz="2200" dirty="0"/>
              <a:t>, </a:t>
            </a:r>
            <a:r>
              <a:rPr lang="es-MX" sz="2200" dirty="0" err="1"/>
              <a:t>Primoz</a:t>
            </a:r>
            <a:r>
              <a:rPr lang="es-MX" sz="2200" dirty="0"/>
              <a:t>. </a:t>
            </a:r>
            <a:r>
              <a:rPr lang="en-US" sz="2200" dirty="0"/>
              <a:t>"Definition of the Arab Spring." </a:t>
            </a:r>
            <a:r>
              <a:rPr lang="en-US" sz="2200" i="1" dirty="0"/>
              <a:t>About.com Middle East Issues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/>
              <a:t>n.d.</a:t>
            </a:r>
            <a:r>
              <a:rPr lang="en-US" sz="2200" dirty="0"/>
              <a:t> Web. 04 Nov. 2013. &lt;http://middleeast.about.com/od/humanrightsdemocracy/a/Definition-Of-The-Arab-Spring.htm&gt;. </a:t>
            </a:r>
          </a:p>
          <a:p>
            <a:r>
              <a:rPr lang="en-US" sz="2200" dirty="0"/>
              <a:t>"UNDP Algeria: Who We Are and What We Do?" </a:t>
            </a:r>
            <a:r>
              <a:rPr lang="en-US" sz="2200" i="1" dirty="0"/>
              <a:t>United Nations Development Program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Sept. 2007. Web. 03 Nov. 2013. &lt;http://www.dz.undp.org/anglais/index0.html&gt;.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3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Citations- Primary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Cambanis</a:t>
            </a:r>
            <a:r>
              <a:rPr lang="en-US" dirty="0" smtClean="0"/>
              <a:t>, </a:t>
            </a:r>
            <a:r>
              <a:rPr lang="en-US" dirty="0" err="1" smtClean="0"/>
              <a:t>Thanassis</a:t>
            </a:r>
            <a:r>
              <a:rPr lang="en-US" dirty="0" smtClean="0"/>
              <a:t>. "Ideas." </a:t>
            </a:r>
            <a:r>
              <a:rPr lang="en-US" i="1" dirty="0" smtClean="0"/>
              <a:t>BostonGlobe.com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27 Oct. 2013. Web. 06 Nov. 2013.</a:t>
            </a:r>
          </a:p>
          <a:p>
            <a:r>
              <a:rPr lang="en-US" dirty="0" err="1" smtClean="0"/>
              <a:t>Nisman</a:t>
            </a:r>
            <a:r>
              <a:rPr lang="en-US" dirty="0" smtClean="0"/>
              <a:t>, Daniel. "A Last Stand for Algeria's President." </a:t>
            </a:r>
            <a:r>
              <a:rPr lang="en-US" i="1" dirty="0" smtClean="0"/>
              <a:t>The National Interest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8 Oct. 2013. Web. 5 Nov. 2013.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Citations-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"Geography." </a:t>
            </a:r>
            <a:r>
              <a:rPr lang="en-US" i="1" dirty="0" err="1" smtClean="0"/>
              <a:t>Infoplease</a:t>
            </a:r>
            <a:r>
              <a:rPr lang="en-US" dirty="0" smtClean="0"/>
              <a:t>. </a:t>
            </a:r>
            <a:r>
              <a:rPr lang="en-US" dirty="0" err="1" smtClean="0"/>
              <a:t>Infoplease</a:t>
            </a:r>
            <a:r>
              <a:rPr lang="en-US" dirty="0" smtClean="0"/>
              <a:t>, </a:t>
            </a:r>
            <a:r>
              <a:rPr lang="en-US" dirty="0" err="1" smtClean="0"/>
              <a:t>n.d</a:t>
            </a:r>
            <a:r>
              <a:rPr lang="en-US" dirty="0" smtClean="0"/>
              <a:t>. Web. 06 Nov. 2013.</a:t>
            </a:r>
          </a:p>
          <a:p>
            <a:r>
              <a:rPr lang="en-US" dirty="0" smtClean="0"/>
              <a:t>"Freedom of Religion in Algeria." </a:t>
            </a:r>
            <a:r>
              <a:rPr lang="en-US" i="1" dirty="0" smtClean="0"/>
              <a:t>Wikipedia</a:t>
            </a:r>
            <a:r>
              <a:rPr lang="en-US" dirty="0" smtClean="0"/>
              <a:t>. Wikimedia Foundation, 11 Feb. 2013. Web. 06 Nov. 2013.</a:t>
            </a:r>
          </a:p>
          <a:p>
            <a:r>
              <a:rPr lang="en-US" dirty="0" smtClean="0"/>
              <a:t>Pierre, Andrew J. "Algeria's War on Itself." </a:t>
            </a:r>
            <a:r>
              <a:rPr lang="en-US" i="1" dirty="0" smtClean="0"/>
              <a:t>- Foreign Policy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22 June 1995. Web. 06 Nov. 2013.</a:t>
            </a:r>
          </a:p>
          <a:p>
            <a:r>
              <a:rPr lang="en-US" dirty="0" smtClean="0"/>
              <a:t>Evans, Martin. "French Resistance and the Algerian War." </a:t>
            </a:r>
            <a:r>
              <a:rPr lang="en-US" i="1" dirty="0" smtClean="0"/>
              <a:t>History Today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</a:t>
            </a:r>
            <a:r>
              <a:rPr lang="en-US" dirty="0" err="1" smtClean="0"/>
              <a:t>n.d</a:t>
            </a:r>
            <a:r>
              <a:rPr lang="en-US" dirty="0" smtClean="0"/>
              <a:t>. Web. 06 Nov. 2013.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http://www.afrik-news.com/article18940.html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http://www.zawya.com/story/The_irony_of_Spring-ZAWYA20120527051735/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http://www.aljazeera.com/news/africa/2010/12/2010123012345588575.html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http://english.ahram.org.eg/NewsContent/2/8/47283/World/Region/Algerian-police-auxiliaries-march-for-pay-rises.aspx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http://www.demotix.com/news/2024688/beggars-and-homeless-city-center-algiers#media-2024604</a:t>
            </a:r>
            <a:endParaRPr lang="en-US" u="sng" dirty="0" smtClean="0"/>
          </a:p>
          <a:p>
            <a:r>
              <a:rPr lang="en-US" u="sng" dirty="0" smtClean="0">
                <a:hlinkClick r:id="rId7"/>
              </a:rPr>
              <a:t>http://zawaya.magharebia.com/old_zawaya/en_GB/zawaya/opinion/126.html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http://www.state.gov/j/drl/rls/hrrpt/2010/nea/154458.htm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http://vivalalgerie.wordpress.com/2010/01/03/fighting-against-corruption-in-algeria/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http://en.wikipedia.org/wiki/Algeria_East%E2%80%93West_Highway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http://www.ask.com/web?q=what+are+some+issues+in+algeria&amp;qsrc=0&amp;o=102280&amp;1=dir&amp;adt=0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http://www.mongabay.com/history/algeria/algeria-the_revolution_and_social_change.html#OXFyt9Vc4beCumAd.99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408333" cy="3450696"/>
          </a:xfrm>
        </p:spPr>
        <p:txBody>
          <a:bodyPr/>
          <a:lstStyle/>
          <a:p>
            <a:pPr marL="274320" lvl="1"/>
            <a:r>
              <a:rPr lang="en-US" sz="2200" dirty="0"/>
              <a:t>December </a:t>
            </a:r>
            <a:r>
              <a:rPr lang="en-US" sz="2200" dirty="0" smtClean="0"/>
              <a:t>18, 2010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“A vigorous and healthy new version of civil society”(Bostonglobe.com)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Shia and Sunni</a:t>
            </a:r>
          </a:p>
          <a:p>
            <a:r>
              <a:rPr lang="en-US" sz="2200" dirty="0" smtClean="0"/>
              <a:t>Social Networking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Egyptian Social Democratic Party (page)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Want more info? Go to</a:t>
            </a:r>
            <a:endParaRPr lang="en-US" dirty="0" smtClean="0">
              <a:hlinkClick r:id="rId3"/>
            </a:endParaRPr>
          </a:p>
          <a:p>
            <a:pPr algn="ctr"/>
            <a:r>
              <a:rPr lang="en-US" dirty="0" smtClean="0">
                <a:hlinkClick r:id="rId4"/>
              </a:rPr>
              <a:t>bostonglobe.com</a:t>
            </a:r>
            <a:endParaRPr lang="en-US" dirty="0" smtClean="0"/>
          </a:p>
        </p:txBody>
      </p:sp>
      <p:pic>
        <p:nvPicPr>
          <p:cNvPr id="10242" name="Picture 2" descr="http://upload.wikimedia.org/wikipedia/commons/d/da/Arab_Spring_map_07_2013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6272" y="4790834"/>
            <a:ext cx="4699000" cy="212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61" y="152400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06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OKPjcCMP_2U/UCtXP8oyI4I/AAAAAAAAIXI/vdd63p2G48Q/s1600/imgalgiers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66800"/>
            <a:ext cx="3476625" cy="35433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Capital</a:t>
            </a:r>
            <a:r>
              <a:rPr lang="en-US" dirty="0" smtClean="0"/>
              <a:t> </a:t>
            </a:r>
          </a:p>
          <a:p>
            <a:pPr marL="60579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Algiers </a:t>
            </a:r>
          </a:p>
          <a:p>
            <a:pPr marL="320040" lvl="2" indent="0">
              <a:buClr>
                <a:schemeClr val="accent1"/>
              </a:buClr>
              <a:buNone/>
            </a:pPr>
            <a:endParaRPr lang="en-US" dirty="0"/>
          </a:p>
          <a:p>
            <a:r>
              <a:rPr lang="en-US" sz="2200" dirty="0" smtClean="0"/>
              <a:t>2</a:t>
            </a:r>
            <a:r>
              <a:rPr lang="en-US" sz="2200" baseline="30000" dirty="0" smtClean="0"/>
              <a:t>n</a:t>
            </a:r>
            <a:r>
              <a:rPr lang="en-US" sz="2400" baseline="30000" dirty="0" smtClean="0"/>
              <a:t>d</a:t>
            </a:r>
            <a:r>
              <a:rPr lang="en-US" dirty="0" smtClean="0"/>
              <a:t> </a:t>
            </a:r>
            <a:r>
              <a:rPr lang="en-US" sz="2200" dirty="0" smtClean="0"/>
              <a:t>Largest</a:t>
            </a:r>
            <a:r>
              <a:rPr lang="en-US" dirty="0" smtClean="0"/>
              <a:t> </a:t>
            </a:r>
          </a:p>
          <a:p>
            <a:pPr marL="630237" lvl="3" indent="-342900">
              <a:buFont typeface="Wingdings" panose="05000000000000000000" pitchFamily="2" charset="2"/>
              <a:buChar char="Ø"/>
            </a:pPr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Largest </a:t>
            </a:r>
          </a:p>
          <a:p>
            <a:endParaRPr lang="en-US" dirty="0" smtClean="0"/>
          </a:p>
          <a:p>
            <a:r>
              <a:rPr lang="en-US" sz="2200" dirty="0" smtClean="0"/>
              <a:t>Saharan</a:t>
            </a:r>
            <a:r>
              <a:rPr lang="en-US" dirty="0" smtClean="0"/>
              <a:t> </a:t>
            </a:r>
            <a:r>
              <a:rPr lang="en-US" sz="2200" dirty="0" smtClean="0"/>
              <a:t>Region</a:t>
            </a:r>
          </a:p>
          <a:p>
            <a:pPr marL="60579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85%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39000" y="62484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infoplease.com</a:t>
            </a:r>
            <a:endParaRPr lang="en-US" dirty="0" smtClean="0"/>
          </a:p>
        </p:txBody>
      </p:sp>
      <p:sp>
        <p:nvSpPr>
          <p:cNvPr id="8194" name="AutoShape 2" descr="data:image/jpeg;base64,/9j/4AAQSkZJRgABAQAAAQABAAD/2wCEAAkGBhQSEBUUEhQWFRUWGBgaGRgYGRwYGxsZGBkYGhcgGBgbHSYeGhklHBgXIC8iJCcpLCwsGh4xNTAqNSYrLCkBCQoKDgwOGg8PGiwkHyQvLCwsLCwvLCwsLCwpLCwsLCwsLCwsLCwsLCwsLCwsLCwsKSwsLCwsLCwsLCwsLCwsKf/AABEIAOQA3QMBIgACEQEDEQH/xAAcAAACAgMBAQAAAAAAAAAAAAAFBgQHAQIDAAj/xABVEAABAwIDBAQHCwgGCQMFAAABAgMRACEEEjEFBkFREyJhcQcUMoGRodEVFyNCUlOTscHS8CQzYnKSsrPhFiVzdILxNDVDRFRjlOLjg6LTCBhFZIT/xAAaAQACAwEBAAAAAAAAAAAAAAABAgADBAUG/8QAMREAAgIBAwQABAQFBQAAAAAAAAECEQMSITEEE0FRImFxsQUUMoEzUpGhwSNi0fDx/9oADAMBAAIRAxEAPwAJuhuJg38Cy662StYUVHOoTC1DQGNAKMe9pgPmlfSL+9Q/cvaKk4BlINglX766Ne6quddOGFOKdIxyzJNrci+9pgPmlfSL+9WPe0wHzSvpF+2pZ2qqvHaqqPZXpA7y9sie9pgPmlfSL9tZ97LAfNK+kX7ale6aq8dpK/BNTsr0id5fMi+9ngPmlfSL9tYPg0wHzR+kX7amJ2gQa2O0Dzm88eyl7S9IPdIXvZ4D5pX0i/bWPe0wHzSvpF+2p3ukeVe90TyFTtL0id1e2Qfe0wHzSvpF/erHva4D5pX0i/bRL3VV2jzmtTtEnWfSfbQ7a9IPdXsge9pgPmlfSL9tY97XAfNK+kX7aIjH17x8cqGhekTufMHe9rgPmlfSL9te97XAfNK+kX7aJHHDl66ynEk3SkmOUn18KmmPoOr5gv3tcB80r6RftrI8GmA+aV9Iv21Kxu2sik5lJEhRueVh3yfqoy9tBtuQpWgBM3gXjhpVLlD0W6X7F8eDHAfNK+kX7ar/AG5u8y3i320JIQhYCRmJsUIVrPMmrJwe21uCUtKXaeqUgee9hrw5nhSFtZ0rxeIUQUysWOo+Db7BV2BQlOmijqJSjC0wN7jN/JPpNe9x2/kn0miEViK6PYx/yr+hzu9k/mYPGxm/kn0mu7G7zZWUqSQRmkSQZHC/bTNuTg0O4xCFpC0lK5ChI8k8DUnbmzCMViVACEz5yqSIHGwv3iseWWKEnDSuLs14lklFTt81Qle4iIzZTExMmJ1jvrT3Ib+T6zT0lKUYdxlTaCUYcuFZElK3FAWJ5oydtqVctWYe1ltqK2YmV5MdXJ7g/wByG/k+s1snZiBoPWanZa9lq/sY/wCVf0Ke9P2w9uo5GDa7lfvqor01DN0wnxJmRwV++qi4UkfFFYYS+FG2UFqZy6et0OSQBxsOFScM2VmEIKv1Uz6Y0qaNnvEx0aieWp9FCWSvIY478HBnZLytEelSR9Zrb3Ge4oH7aPqCpPmFE2NiqEFyEi0pMgkcpiBNEWMalL6VBr4MASjMiCQmNM0a383mqh5peGi9YY+mBE7BUUSFJzW6t+OadAf0eXGuQ2KsqKcwkGNF6345Y4UX3gx+Z1vocspSpJIUgG5lNidL/VUJx16CcqyQkkWBOaExBGh1uKRZZ+WO8MPRwe3ecSBKkyZteBH6URcSf51q3sB03lFtZUefMDsNEdn49xP5wLTyBbPMWnLE1Gd2sUF0pTGUk+TAvMGw0nlFu6p3J+yduJCGz1DrZQtPJK+M6ZojlaSb6USOGZAz9GQEwSkqKswNwDynKoWmpWyWhimy4oKmVCEGLQCkqgX0IIIi9bPbLSVqASCALzKkr0E5UqkGdJMWOsUkskr3Y6hE3Sw2psKSy0RKpTxCUzPWNpMSDxkVAdwqVLB6FCJy9XpFEQMwUOqnypA0I7jNTMRhSlEGFjKSAicuk6km4Oqb99T9n4PDqSou9IhU2AMFYgDMEiQQZgadopVNryTSvQq7Sw5CVLbSgWkIT0ilXgCJEEgydINYGGfCWllTICjKBlspSToTlveARMXqZh8Q8V9fJkBkwFTGlkj43GKm7YwPQtIWCVlzJKY0zhauqLkRkIN7z6S5P2RQBreEdzlSkNpJNy3PbawIMQSYJ1opsPDz4wkiSClMKAsR0g5kfJuOVDceSy8Ug5kABQMmSSASJCptItNgRoaLYPD52ypLsJK1Tmytn4ipCRBUZKwBe57xQukEF7V2Y6MXDbgbXDIBuQkgC6UxHlAqntnjVb41hScS+la86g4AVDj8GjnVnPsuIXIPSJUoIzlQHwhAKhlVcxAiOVqrrazYGMxIAgB2LWFm0aDlWvo3/qIx9aqxX9CCU1jLXYprGWu0cWw94P0/lyexC/qj7absbgGXVvdK4UFShEJKiqybRpwHb3cVnwfN/lZPJtX1pFOHQoK1KUkEpOab8BmHrSDXn/xB1l/Y7vQK8X7ibi46HGrGinEtp/VaKUj8dlKmWnDGtxs8jnBPeVgmlPLXQ/D/AOG/r/hGLrn/AKi+n/JzivRXTLWctdAwWFN1HAMG1PyVRYH4yudFUYopMpPqHq5UE3ZH5I13H95VFK4yS0o7Lk0yaxtRxBOVZTOuWE/jzzU/D70PIiFqkAjMSSTPeY7NKB1sKmiIdcgt/SByIBHPjrz1ro1vA7IumBwv9pNBwgnga7N4NZ0Sr0UjhAZZJEt3GpJJUmSeMz+PXR3ZG8CkoCGyhMAgTKTx1KdT39lLg2a4TGWK6s4EjX6j7KrkoVyWRlO+A/4++JK4cB1KuPDykmDa1aYjZzGIBDpyn4hGZBFoIVOYEacRpUbDtKToSJtxHqOtTsayChGUdc6wBBEW04iNY41Q9t0y+O/KMbNw2IwKVdAUuhQTY62Mi8jnQvB7UcaaWFoKVKU3BiQEp6VSiSNPKHKiGFxBbEpUUgag3TINzlmT3iibOObeSQ6E5hPae0gxOvD66CyPyrC4LwabK2thnngkAnMD1QYObjnIi0T3kVnZLqXOixCh10qWZEdVKdYCrXkxJtFLW18MwwrO2stKE3Ay6p5RMmY9lH9kNoOHZJCfzaNcpMFInVHaey5qylWwnnc6LaAzLKC71BrBAKilZB+TCioAjW9q4l1IxSG1BIaSlAUTE5nEJWeRMT7eFdcW0lICWlIRmBziLEZlgdUAAmwi3OhL+FGclTzZJgHMLmBA4jQZfRVLmlsWxhJ7nTF5ioJKCohREZbkZiIEC0a+ep7jhQUto6pkGeJUDHWvcAQNPi1B2fikt5TnQomRBkGLW8oiOqO7smir2BddIWkBASD1tTqRoTfzA0dVeBa+ZAxy0ODPi1kpScgy26ygFJgCw1HD21XG0GgMViMsx0gidbtNm/PvqyNu7BUhsZ1hYKz1TCRKQb5lKAJhI7hfhVdYghWIxBScw6QX0mGmxW3opJ5TD16rERimsZKkFusZK7hwLGLcBv4V0/oAftK/7aP4h7rPD9H6waGbitQl1XaP/aD9qhXBzGztFTeY+Qq02MBoXHGJVHnrzfXSvO/2+x6ToY1hX7/c02uiMKodiD60+ylLLT3t7D/k09hHoOb7aSujro/hjvE/qc78SVZF9DhlrOWu2Ss5K6ZzLJm6jSfEmSdYV++qi6QOAnzGpHgr3YTiMGhThUEpToLTK3OPZl4cxem1rZ6WlFLSBlzQc2YmxIMZSpPA8jzg6ed17HpVjtim3s9ZMFMd4j1a0UwOFZCwCSbxIA7NLKB7dY7aOuvth5SSlZWqSYRa0k3SNTFuZGhqTi8AlZyHokBJGVSRBURNhHAzcAcOOtI5PyWqCXBEVu6EoWtDiYbEKtKibAgEiALi+XjrUNYUBdYHZnTxuNTJ9VGVYVIScyllOYyiJClASrKCAqJE3mY058sZgG8gUApIJcEDNNiOEWF7em9qonF8ovxteQCh5KiSlc84M37uBruFCxyk9sT6KF4djCLcyMrUpxUq5iTJVcix1tamBeOfEFK0JAASAWyrLAgqTcCTrIv9lTS9lyf+0Grx7yM35M4Qm5KFTA0umxnWmPZ2FuEL68NpcMpBJMkEGdL2EHRPPQS9i1mMjioF+spQE8xb6yahOYt5pIh1IBBHwrgUVm6glKkgG8GJB74Fni0VTTN9vvdEmMO2lS9AFKCoBgzlHpjW/K1K+C2u8QlxxKVJWrL1FBtQkxKQgghOokiJBqe7vwkslK2nEuW6yFRfSesFEJgnmKA43GYQ2bQ+EpEQpYmOAR1VRe97a99G2/BU/qTn8LjAmUslwgACElYsIkETOpM6yTQrF43EEJS4pSSkCBIHYJCIg8L3rKGsKqAl11HEylKu4BQSOHEihy4TICswiZNtdPP2UW2Kw/snA4h8R0qEDiHHCDEASIScwvGvfzLNgNhBlSZWt5Ks2fo8qREdUQSVLJNtRxmkhra+VGibgWMzCTI/F64OuFtwpUqTbQymCJER2Hv7KjSZFKhue2WJthsWlIMjKpJF+QyE+uphx7obDZVjQkKmVNIUeNs0CB3cYpDexCiZzkAcu2bxXZTjvQkKfVrmPWJmOJB1050P3JY7L3YdxZlb2ISL5S82ALyer8JmIk+oXtSe7sws4nEtFWcodAzRE/BNnSTzjzV02NvS80gtoWoJIInjJMkjvOutrVjDKK3sQo3Jd1kH/ZN8QSDW3otspi62niNS3WOiqYWqPbsbDzr6RY6qdO0118uaOKLkzkYsEsstKCmwdm9Dh0pPlLOZXZ+PsqrW9tTtUPT1S6R/hUSD9fqq1N6tpBnCurFjlyp/WV1R6JnzVSeGIC0k6Ap9HGvNuTm3J+T0sYqCUV4LvfwIcaW3xIkW4j+U+qq6cw5BIOo1qxN3sT0mHbX8YDKr9dByq9aZ89DN7NiX6ZAsfKHI1t6DOscnB8P7mHr8LyRUlyvsJnR17oql9FWQ1Xd1HCocfBVjUtbMw5jVKpN7w45ltpx4dlT95MWpKmYy/DOCLiVdaeM8HALwYGgGlV7ubUW3hWUoWpJAUoXJE5lfF5WFu3W8URRjHXG2UrXIbWpQzLKTJibyIHV809ory/cSdHqxr3pxXR4jSCQsZsthIIPWLR5nRXH41au78JQhpLacxCEEqJIAMAWAIzcdZHYaUN4d6OmcTlQEgAAkHNJt8Y9ZXeSZntqM2vKiFEpuABa3OCNQQBb66E8reyAWwztZL2HCkghKnHBEC5KDPYSb2iLGxvQ7e14DDtQQMrjxNwmMyk5ToNYOgvBMnU18ce62AW1nJlIgE8bzHmoficatZKiSTE3Mme0zyoKbkgp0OT+3mmsU26mFFAUFAAnNmTBlZE2kxcjsAqNtXflSlp6FOVIBTfU3BB6p1iRrF+FKa8SSoycxgHvAAy8+UeYVxcdIIgRmIGtpiSOzgf8AKhpRO4w4jeZ6FyswpETmNrC4M2NjftPmEqxBKYmQkWE8OyuZUqJInTS/ET3m/nio6ncpEWTlNhzkx6jTIW7JSYgfy5fjhzrUrga/5j69a1fd6trcSOM2JkzyOndUd5zIsqMkKtHEHj2CigHfoouLxNptw9FebOota345f51xLhJ0BBk355QfRau6ESoWicx8/wBtqjAaGZzcwRrYWFh5xXdKZuZAkd509Wvo4VAYxAUR2STPYCNY7QfNXdzHkoQkC821J4DTjrSyvghIQ0JEXUNL2NrH01nAu5s2a4UCPTPDvvXDMSbC9jOhm/DzVLYQVpzpSZA4aHjpzqpt+Q0b4h0JGQJSL5guOvoABPyRwHA3m9Td0esl3iS6e/yG/bUrCbHZW2FuFQXpAubXkgzNDdnBBD0KslThAOUElWHSETNj1tfP2Vp6bNpd+aK82LXFJ+RywOCbzq6VYHRiVJ5d50mxsL0T2VvGh51TbSfgkJBz3FzPCLaEeY6ca/w4wi0upXK1XySQCCFOi6kWAISi8EX0qRubjEYdK0uKOZRGWMxGhsTFtaGSc8ruQ+LHHEqiHPCPjMzQQNEqBPeQQPQD66rBLtyOz7DT9tdYfaWhMhRgjNb4wMniAYOopad3TIylC8yo6+awn9GATGuvZVmSEVWl+Bccpb6l5HHcneBLa1NLVAeKVo/WUkBQ7JiZ7O2nhTmogEHUe2qlxWz0oZSMyj0ehIE3EAW1AM1G27tTMped1TiQgZBHExlgGIiLkA+uqHjdluvyWHtPdv4zQt8n2E0EVh4JBEEcKTMDvm4w3DKEtrm64zEiDZWadLREC2lcsVvviXHFOSkFUTAEWnhzua3YerlHae6MObpYy3hsxj3R8HD2IwbL6MWGwsKISWQophSk+UVfoz56OjwV4qP9YC//AOuPvVN3G2yWdnbPQEghxL0kmIyuLNhF9aYMBvmwpkLdUltRJ6gJWbdwn008cWF8rcaUsi3Qke8m9/xw+h/766q8DD51x4+g/wC+mfG+EdhI+DBV+tCRHpJ9VG91tsKxqVqSgIyFOpKpzAngLacjrRljxLdoilkfAhe8/iIA8fTbT8nHD/HWo8Cz8z4+J/sPsz1Ye3NqLwuXO2lWaYyrPCNZQOfbUPBb5NqVC0lA5zmHngAj10FjxPhBcsiEseBjETPj6Z5+Lj79bp8DeJH/AOQH0A7f0+01ZuDx7bs9GtK8pgwZIPaNR56kxU7OP0L3JFUq8DOIOuPT/wBOPv1zV4EHyIOPTH93H36tuKj4vaTTX5xxCLE9ZQTYXMAmTA5UO1BeA65FWI8Bz40x6R/6A+/WR4EHx/v6b6/k44dmenpe/uEg9GsuEfJSRfvUAKiHwht/Mr/aHsqdqPoOuYonwHvxHj6f+nFo5de1eHgQfmfH0/8ATj6s9M3vq4fghX7X/bUlrwjNE9ZpYHMEKPot9dR4o+ia5PyJY8A7omMcL6/Af+Su7fgVfSABj0W0/Jkk+krmrO2ZtRD7QcTbNmhKiAqxI5xeOdCtkb4JxGJUwGnELSFFWcpsUkAiATeTSacb8BuZVm0/B0+1jm2TjEqUtpbmfoE2yrSmMua5OaZqe34OsUNMckf/AM6PbTdvIP64w390e/it0RSK14elwzjbiY83UZISpMQve2xR/wB/H0CfvVox4Kn0zGMQcxkywDqkJ+XawqxE10FP+UwriJT+by+/sV6nwWv3/LG76/k+tyfl8ya1HgkfzFXjqcx49BfuHwlhViuOBKSpRASASSdABrNY2fjUuoC0eSZjzGP5+ekfT4U+Arqc1Xf9kIvvXYk645H0H/kronwW4r/j0/Qf+SrDSK54/aKGGy44SEiNBJJOgA5mkeGHoi6rM3V/YrgeDJ9xa2fH0qKQCr8nkAmYE9JAVaY10rCvAQ6rXHpM/wDI+3pKddjbacfdWtpmQUoASXUBfVKyTl0vn0kaUyYR0qSCQUqtmSRBSeRFUduF7F08uaKt/wCCof8A7e1/8cn6A/8AyUj77bnK2XiEsl4PZ2w5myZIlS0xGY/I17a+nhVEeHr/AFiz/dk/xXqScElsWdPmnOVSOL2IUjY+z1JJBDb8EWN3SNaA7NdJU7J0UmOyUqJ+oUS2isHZGzRIMB4GDMHpZg8jBB84oTsjynf1k/uKq/H+pF8v0sm4gdbzJ/dTVx+CH82/3tfuGqdxHleZP7iatfwY7VaYZeU84ltKlsoBUYBUpKoE8zBqzqv4aEwfqYU8JqgAwSQPzmpj5FV94+0D+cT+1P1UT/8AqDxMt4MoVr0xBHEQ1FUa5iFzdSvSaxwnUTS42y0tkbYdwz7zzaOkKwkAZ8lo530gW4zRTE76Y1cEEpkXAKBHZMX76rPYTpKDJJv20UCVHQE90+ytkY2tTMkpU9KQ9YTebGNyUuTOuc5tOWaY1pU2zgMXiMV0qwlalqlUKSBGUJ06vAcqipwbnyF/sq9ldMNM3/Hqo6PmR5PkMG7m7eJ6MgtGSQYBSeEcDU3HbExDScy2XUpGqilUDvIsBSdt991Ib6JLhVe6Arsi47qB/wBKMalfRqffQFQlSCtd0nUFKjoQfQaolNxlRdBao2GntqEOJHTjVPV6PWTzpmC6ScVjCHAOkI0tlka86bUO1a+QLgY2HSGSQdGDx0+Ee0rbcY/1u9qZbUbmbnLNR2D8Af7BX8R6vbpW2wgi0pWD2jIrWqJDLyMe8Q/rjDf3R7+K3REJqBvCP65w390e/it0UCa39M/gOX1K+P8AY1SK44lZDrItdSgfo1H6wPVQ7F7dCcWhqwQPLPHMqyfMJE945XF737YTmSlu62zrANyUggd1p4eikyZk7iuVQ+LBK03w7CO/KleKwmbqRMRcTprPb5qg+DpKwHARCTlMEReBpfkaD43eR15ro3IVBB0ykxwMWjQ6DTjRXdraPiyErcno3CtMJGYpUjJJ7iCbDlpVM23PV4L4w04nDyPqRVf717b6V4oBlDZgAaEixPbxA7O800bY2slWCdcYWDCRdJgplQBnikwTrVVYzHlKVkC6U57zzy6cRJJpMuZraIvS4E7lILMbULSgpMgjQgwQfb7DTxsjfptxTYdKkqhSVKUAUm4yZVC+s6i0m9VkHCp1xJiEOoCerwUgqPrPrrGyHlOhsWzKaQq1rqUQezgLVneST3ZueKLTj7PoBNUR4e/9Ys/3ZP8AFeq6t3Uq8VZza9Gn6reqKpbw+/6xZ/uyf4r1PN2jF08dOQrjZmNtkJtIgds3nt0qe1isiXVTHWRHoM/bWzG3UnCNsFElBkdqutcxBEhQH+FOkVBYQSlSXAbmBzChEdhF6RTcUb3FMK7cx4CeqoZvgjbkUgj6q67R3kcS02htSgkpQojVKlBMXBsoi4uOdBNrMypHH4NAP+BITPnisYh3OUC2VKIEETxmTznhyipLJrJGKiF9u7yOYppkPLzFpGRIAAyp5aAk2FzNC2yiLpBIBgcJ+uK7t4RKxGkRcCPTaeM89K4nCqkgJJ1gweB+2kc1yiafDOz2KSgfBWmZEQLQZB1nreoVPwuLOVKwYOs8iCRQBxSgkSACCpPLgnWiGEdTlRwTfPxNok9g19VaoZN9+CqcNth72htJbSAUR1rGRNonmKVcUTmUsQCrWBEzJv6TTOGk5kyAQQTe95Rz7zQDY8KfhQBTCjBEiY7aMa0vYEk9XIW2bi1KUlJiADw7O+uONwrKn1ZkJKhBki8ADj2WqHgHZxxQdD0kcLAmI7K2xrikYhSSMoV5JKbKSIzQTqBepqWrgDjJw5OuzG0KxDiFgET1RHKJiL8albyq6IMlvq5lgHjIIPPu9dBWccG3SWykBRUCdRaOZtTM0lrFIR0gBymRBIuDl4HTXWnUrTRW01JPwFsAucLPNhf77tdd1CfdZqeTn7iqGbXT0bbaESEwRE9qzc8daxhNreL41t6xygTOkK6p88Ex21nkzTHcfNuX2zhv7m//ABW6LhFI2xdvqxe2wo2y4Z0BEhWXrtTBAEyZNP8AlrZgdROZ1S+Mrbe3EBvGqUUwoBBQZ4gAgwBcT+7QVwk8TrJ5mKK7/Ofl4TyDfAcp+2lvazsQmbFJ9PSMgfWfTWTNWr4fPJ0cFuCsnly3OmPYLjTuGS29lQQtwoOeCZyZ4m1oTY6yKWVuTUvaqR4iykXzLdJnkMn2+qqVllCty544yDeL3bWmchzSIjyVEGbclC2gN+WgpcxWDCVELBEggg9qs0EH9KjLmLeSkgukjJcQIiDHbMQJ9M1wwO0UrbKcVKkpSiFFJUUyhKjKh1gL24VZ3YZOVTE7cocMEKeSpUXBmSb3seIOsVO2Ts8uDpAkJSkpAWqyLEqSlR+Lft40qFYGMtKUHNlCjwymJNu+nrdRth1HXJnOoAGYSNZgcbxw0iwFlcV7Dq+Ra2zcc2MGh3N8GlsX1PVEHTUyI76onwy7UTiMWw4gn/RkgzqFB16Qe2rXa3cdGFcRhV9IhyDlUAmCCDKCFkAmLgiqQ8ISCnFhKhBS2ARMmQtyZ5Gg5eEJDFp+IE7J2Y4WwtLDq50IQ4QbnQhBHCNaP4bBKSy+nxZ2XQkCGXQUjM2TlV0ZuCk8rTxp18H6f6tw/wCqr+IumRLdaI9MmrspfUNNqikk7LxaVSGnykCI6FyYH+GCe3vrY7JxMSnD4ga9UsucjoQjjp56vFDdd0NVH0cebB+YfoodnZ+K44TEDh+ZciO7JXk7BxMz4viPoXfuVf3QRYiDXRLVD8rD2T8y/R8/O7uvqAzYZ+ZmzDvIccmtorT3GxeeRg3hYAEMvDRITPk8Y5cTX0QluuPjRS5lTk1T5Sc0iQVAXESLTwmlnijCN2PDK5uqKTxDeLUlI8WxEiZIYd0OXTqa2qHtHYuLU6lbeHxJAQ2LsvWUEpCo6vMH8Xr6IxTAC+qLHSsNt9lNHGmk7FeZp1RROAwGI6bDLXhsT1GlpXGHeMKUt1QEZL+UnSo+8GBxasQlbOGxSgEEQWHgJOYGxSOBHqr6D8XIEfb+L10w2GPIX4mp20vIe634Pm5zYOIC1ZcJiMoT1VFh8kmBraJmRoK67NZx7ZthMRpH5h7mTpF9TX0g4b2y+j6r1DUDFgPV9XtqKJHk+RRL+Mxq4C8K91TY+LvCx7B6al+PPpXnRhHiSkJOfDuqGUgyCCIOoHpq1Nr49DI6xTm1CAQCoccoGqokgfGIyi5FJeyt+nMU70TaEZ1ZEhQGZCcoV0ygAZUDCconUgd4elbMilLlIg+DlKztYFxtbZOGcspC0T129Au5FW44AkEqIAAkk2AA1JPKk3BYhHuw2qbJwb+Y8BDjU9byTHHKSBehW3d9XcQpbSQnxdyYMHPlTlIvMdaxiNCRTqagqKJ4nlmAN8tppfxqnWVShOUAwRJCIMTeNaHqwwWJURIHPTQ/WB6BU3DYRKUqSo6qVE6mNI8166Y7ClCEKKRkJjyRNwbWAIM3vwrO8sU7o3xxNRSTAGDxhL6mzFgCO2de+juNnoGB/a+tSfs+yh2KQjOghIkKCZEaGZBj00Q2gYYZH6LnrXWfJK9y+EaDuIaCmxlUk5kcCLGCCFCbEGlLEOkAon5vN3paQI7QDOnEUWxmMDTSEoEKWkKJ79T30BSqlxhmRzigrEBJF0kEdoKL92tGGlgE8NLT30soE4pImO7u/lRVQKVpEkyk3PYf507EQzbF3iVh3ArNmTN0kkjzcqCeGDa7OJxrLrJF8OgL1kKDjogzeYjzRXIqbJgkSCseTxQJXw5ceNLu8KAHRGhQk6RqVVZdiVRa/g7R/VmH/VV/EXTQhul3wbidl4fj1V6XP5xzhTY212Ed4j1V0YSWlI5s09TNUIrDuLDa0XKTM25C31keipSW6UNu45fjvRBKyMogiAB1JNza5/HCq80vhGxRuQ3Yva7JSk9IVL1MyYsBA5C0xzJ50PVtxAJgE6a2Fp9vqFIb+NxAcUkISAFR1lpEjMm8ZgdM3p7BOEYfFKGoBI4JWb5Y1CI1PPkRoKyqc0qRqeOMnbHV3eAmyRH4PKaDubYCXcy4uqQCrLN4HEHUgd9Qtl7Cd6VK3FrgFRIgCZSEi4XIiB8W8Vx2vshtTgzOZfJgKUmTC5TGZJPlQKSTk+WNFRXA3Nb4oIB6NQSQCmFZhe/V4QZGhqW1ve1yI70n7FUqY/dlBwyEpc6oDS0uBUpI1EXSmDzEaUJ/oi4m6XSPgsgEDXoggKsvSUg/baaCbSpMLUXu0Wa1vUyr4yfSR9Y+2u/u6gqSUrSUgHMkqTJMpgg5rADNaLyOVVe5sTESIckZVTIV5RLhSdD8pPo7BXHD7OxnSNJJbIUSFnyYnPli0xdGnLvo6pewaYlzuvIKCWylROkKBuRbThXPZ5S60lfEjrdih5Q7CDIquncYpKinpwIUoQtsqAAJGUG8xET2V5jbTqZyvMm/xVKb+qKdTYjggrvPszxgOoyOOobnM44lhICgAVBpfUcEcVAkAg2VEVUW7+xHVYwslK5tnSCG1hK1ADOoz0YJUgKMGArQ6G9sG4p5hkqUFQcyr5gSM0CbzC8hn9GqzZwZb3qUCVfCBxfeFsZoPNIIIH6oouF0yKXKJ+H2b7n40qSlqRgHzCM1z0rSeutRlZvMgJ5QKWWsYSpafipyiO/X6vrpj8I20+gxaAf9rhHW5uYl1tUgAG/V7r0is48dIpRVy+IuFehP2cTQnHwh8T8sI4xcutCdXFcexVHNrszhUZc350mO5KuAPaBSo9iWits5iRnJUMq7A6/F0uaLO7dZKz11ZbBICFQAAJgZRF5rPOLXCNMWiBjiUuNBQI6yVaapKSQR2RNE9sq+BYImMq9eWfX6/RRVG+zKUJQS2tISAOo7oOcpiecCKw/vXgHAA40YFhGcxxsMiY9NU6pPbSyylzYG3gfKmGTlgwpKFXuAREgDgSY148ooBhFrBhZJkWJnh3inHH7Z2etsJCnBlCsgLarEiRcSfKCdeFLW0doNqAAJP+FXb2d1PBy4piy082CW3PykQJI4cdDREvqU6nMkp6pie8UJ2eoIxYWQoIB1yq5d1GNqY9tbqCCSAkycqtSR+j2Va0/RWmiSnBjW9y4fpBBoBvAPhUjk2kegqFHm9pNAa/8AsV92gG330rdBSZGQcCPjK5gVFYHQ07n4cqwjULJlxEjPEJzLlMTZJAEq4Wp23TccbU2VrUUL6QKCiDcq+DMapg9XtCr6Ujbo4kJw7CSUSVlUKFwEZ7piZEns1NouTmxMQA/h1AoAyJBynrXclQAsF25DQ2mrU6dlLV7FsLcSgZlEADiaVtsOZsZmQUlHRpvxKuEdkGue821E+KQVnOHCTmEWOeCNLXSB2Rc0Ewbw6YKKtGRbsUWzM6awPPVkp3sVQhW7DCB8N+ctl/N25+UePZXsEUdK6Uu51SMycwIRE6DhrSINqRjemhcBxQJi95Qkaxaai4DGltwqhcONrQmBF1JKibn9En0VTZdpLA2M+wVudCsKUVSq5PE6TwkkSLVFxTrAxDZeSpSpRlAnXpOroR8cik3Yu1vFMTnWhRCm3YiB5CQvQE65I7JFMGKxzSnmFlKipYaKdIAW6nLIJ1BUD5qFjVQ8uu4b3NCiFJwvizSovmDaZKeJMgAczWxaw5xLd1dKcKQkcCyCLm3lSocfNQ51bR2LJSroTgknKPKyQox5WsW189dmsvjmGjNmOEVlMCMsokG/lTHA6G9KQ9s1GFIwSm3CQQ6GQR+dBBKswgeSATeK9gsKyDhsj+YBx4CZlxXWlOtyjKrWfJoXsdTXRbMKc4HSPJbBAscrmbP1jFgqNeFZwfRp8Wgqtj8QlMgeWrp84N/J8uPNUAcsU6vpVBKxHSFtIUjN14LmWcuuSD3VAOMkAywoEJI6kSFHKkjSxUCBQ3G489Mu9vGgYiT1kFMeSesQTB+SQKEIxSgiZEhBiBA6j1pgaCw7DViQrLL2dva0y0htQUVAqCujTZHWI56ggyO/lFANuYpKd4MC8UqSlxpxuVJIJUA4LDj5aRaeVJm1NoqBUSCqXFDkZ6TOnN2gmT2q7RUTa76vGmCfKS6kHiOsluwBGnVNu88aa2KoosDf1X9ZYcDhh3Z+kRQ2TS/gVTikdjbwvB0dHEd+nDThTVgGkEyqVEGyNARBkqVwAMevSuhiyLHicmUOGqSSJvublQCE9Jmm9hoAeqCZi8z3UELkkxIEmJ5Tae2i+OW6FmUpuEgdVQsAIhVh5wTrqZoA3iszioSEi0BOggAczYxP4FZemzzeT4nyX5ccdOyJGasTXq9FdgxHpr016KyBUIYmvTR/Y+wW3GStaiCSQACBERcyDOulCMRhspiQTyGo7xVUc8HLRe47xyS1EeaTN9P9IT/Zj95dOsUl76/6Qn+zH766r6v+ENh/Wa4JJGHaXayCIPIrVmIIVmi4tEXI1pnYIYcbUqCWknMlzQ5ioAAmFdHlyyNYnS1Edx/BkMTs9jEHFqRmCjkLLTgRC1psV84n/IUys+DVeHunaS2s0D8wwmYFo/lXIo2iZj9rt4j4JrxZlRBAWCtE5hIKllWgiZkR6q2wu0A2slYOYQghShaANMxHVOSRHAjupzTuQ6pWYbXdKuYbZ1TPI3iT6TW+K3CeeRlc2o44k3AUwyod4nj2iokwumqKsYccJWYzJ6TNaDbPI9dvPXZOHfIENE9COsAUkpK0KQnMM1gSQZ5A1YqfBYR/vY7/ABLCz5zlk1r71SoWnx5YSuMyRh2QDljLIFrZRHKo0/BEV7hXleNMrcSYRmzJFz1wE3HBN5vqAaZukSShxwgJBbAACFEEOZkk5gco0vFudqmp8CaRcY50f+mj71bL8DYOuOePe2gjjwzdpoaZBlpv4f7nBG/SDhUsJwWKW2plLYKUIMpzKTORKMkHMABEaWuKynwm4UKacyP5m0FsJyt9gN7EGwsCBaIqWx4KVIIKMe6kgkgpabBEgA3B0IAtpYcq7L8GCyP9YOD9VhpB4alME6Dvodpig5W9LbeFwryGHVNJccKCEokLlYUFBKITKSsjLBIntoMfCKylzIWnD0eJU8CkIPXlQVBAiLquLmZmmZPguWkAI2g8gJVmGRptEKjLm6pHWib9p5mZDfg9fGm0n/zgd/NN/nBBCpnWw9FHtMF0JGMe67i4KQp5tfWFxPWVmE9UwSATGkUIx21G27EqMpc4W6ygU8eA1HE3p8xngbDrinF450qWSVENITJJk2BAF+QqP7yDf/GO/Rp+9TdudgtFeN49LqiAnUjrFXNSQCJBJv57moW1Nr51iAQpK0nX5EgfXVqt+BpKRCcWsXBsw2DYgiTM6gGuC/Ag2ZnFruZJ6JEz3zIqdqRNSEndjH9Li5iOo4TeblSCasXZuGUWXij858GlE/KWqxANiRH4ilt7cxOAx7SEOF3pGVm6EpNlpHxdfPVj7q7Q6JjrCFZiUjQwBGp0E5r9tW5ZacGl82LBXO0B9o49KdpKWVkBtK0cdSIkkCDrPsNJuDBUvPEXVI88evX0057X2el0lS215o4SQSLjyCRrSlh3BnCQLEE+e0+s+uqelp5FZblvSyVFeit4rdhsKUEyBPE13nJRVs5yVujlFZAqb7lLtCSQdDlMctYteooTSwyRn+lhcHHkZN0sbKg0oCOHeVCdbZuR9grtt9ppWudaxlJyQrsX2TGWwNoFBNmY7oio6ZhlzfJBIzHuifr4U0LwgCEkAFKVDpUqTIyFMpOsGZHWMgHNFhFcfql281r6m3F8UNxJdQAYBOgnMnKZ7qRt9x+UJ/sx++urg2/u6ls2KZzHJwBQoBQ7AQZA51UO/Y/KU/2Q/fXWmWbuYN+SpQ05B43GSj3OZBJulR1MSHFgT6aZ2MKlaCFKKshPxjIBkyJ09HDSlTcjFpTs5iUlUJVJ4D4RZ5Hto7g8chJUsAqExlBgXE3Ps+ysLbNSowrBBKoJURwj1XIsfZ56lNPALzAlFtAck+cHTSueDxoWpeQZZSTBuLEHUAToeFd8PAbK1KSu6rARBBCT5Rv2+ehYTo3tBQJGdcDj0hPnkH7K2Y258lZEczPqJrDuCR0PScZFjAAuToDJqCFN5rpB/wAZHCirJaCqNrOHRw8Pk+yujm1XIkaj0HvA+ztoIl9tKVTEwctz5R0vJJqEjaagIkZfP7KG4dhqXtJwfGSTHDT0ETIj11k7YWJBg8rRI9mlLqNrJE5UC/HMQSLxMzzrvjMYhajkSFCwBGYW9IGs1LkT4Q4Nsq+TJga2E+q1bt7RXImIOgSkqI7zIil97aCcoAOt1DMbKEj6otXJnHJEEXUnt0B7I7KZOQrURkc2qvgmIuRYmJjmAL8dK3G1rgZD2309X4il9vHfCDPoYBgmwPKPMax4+BbLzBuYn6/86NzBURsaxCVCUkHz1kqpaY2wlOUJTayjyBGbhHbUtW3RAgEnUxpcTEaj01Ysj8lbgvAr7/Ytbe0cOtAPVw7xJAmAFgzcHiB6aFYTfVwBB4qClGUoMRm5AEzlo3tAoxO0mUqFvFXpEkf7VHEQanK3Mw5Nk5ZEWUbDjEzz9ZrPkknIeKpAdjfWySrJ1klV0kQE5pB65v1dO7nUcbxYdRktIB6NRkEp6pMk+RrNG3txmNApQ6uUCQYB1gRqZPpoRt3c1tjDuuBUlKIAI5kanjr2VWmk7Q/1ArmO6V0howiAfxzvPAfbRHd/ZAdXCyRCMxAF+E/ZQPB44ACBaI5U37uqyLDiVJOZMAZgDGUKtP6Qy1dPJJrdixirCWynwUpQl1ORFlhJnKcxKZJM6jUcjGld3thJW2HUL1iUmD2GFDXnPZS/snYLw8ZTIh1EpMxOYKKQvuVYjtm9qYN0Glt4UIcGUg5gP1jx5GZBHdVSnKLtMfSnyCcRs9TZ6w7/AFeqTrTNsLaGcNNgBXVyrmxyjNAkXIAynuA7a3fAMW8/+dRtmpUw9Y5W1TmMSBqAYjUTpV8+o70NM+VwypY9ErXAZ3iwzTjYQfi6BIFgNez8dtUV4SsL0eLQBJHRJIJEHy3Be3MGra3o24G28rOUuK8gTGYiLAmUlXGeIMazVOb+4tS8XCgQUJKIMcFrJ0A4k1Vjk0mh5LyNm5K42emYjo1/GHBTg01HlESaIjDDtyEXOaBcWsLR56DboEnAtWTZKtc3y1clR6qKtqPJPoPtq2l/3/0W2ZdxSEi0kdiuHCw/S4XtXZnDNueRJjU3kGwA1kXitW86iEJVlk9gA5k91TkZG0HK42ACdLFSQCB3KNjaBYxFVyaQ8U2dUMgJDRUqDwsJP6xMzM2n7a29wDlsTm7SUjiNc+ulp4HzBUbYTCQoiPjDMAI4G6r1hjeBAyyvSZ+ERpy8oR6qO/smwca3fkK6Tq5Rm6xVCiBIymSCeV6hO7OQkwE5iZ+UNPOeXroWnbiIElPGYWgzy01i3KvMbfiyVqCYOgJJucs5UQLZdORo7oGwz7P3dCk5lNmOEAmY81hYemtXNjoFglNv0gIt+kBQJe3SpsoSV5T/AMtcAzMpASMvmgVM2zvSpeXMy4k5YnKtMiAJEx3996RWxtkSkYXDH5snsXP7qT+IqW1svCBAK1BJmDEqsY7NReLRfuhUxG2FEq6rl44ad0rEDzV0VtZfyFaRokW7s5pqfsW0PGNwmFS2FtkqJywYEhISAIAMpPVHroFi1NkAICyrMIhI1jtnhPCggxrh/wBnr2gHQcQDwArdGIcJTKSAFD44VHdCAfSaNEsJYR5ozmQQACCSqMygdQRwtppfWuzryAoqS31Z6oUqTaJkTpJ5Vqw0AQamuGadRF1ALDvBW1GyElP5M7a/ziIieymhHOkvbm1Dh8eysJCvgHBB7Vp9lZ2lvz8GcqClUc5Ejnxj8capnB2MmPBEUK3mvgngT8TXzjnQzdreEKQkPOJCymTewmYAJ45cpN9VEUT3lWDg3iCIyKuO6qtNMYqRvDHQL0B486JYVbqQkBfVzIPPQQeOhm441GawRIHCTxro5s8p7a06UxLDYwGMygdGskoscgMnPMyBc5THdUwjGIkpQ4PzkdUi0jJaNNe+hGw8cULyxKbyIBjtFN2zGy5OQ3HDQx2RqL0koUFSsEYjaOIAUMq4+EsSrkkpBE/Kma393ngFApXHWAm9klGXUfpK9Ao8sLSYKlpIv5ShznjpoalsYXERMry9qlac9aRxCmbbnbMS+pT6gSMygAQUkBKjII8lWusAwaQfDehI2i3lAA6BOgiT0jsnz1b+77xKcqpsfTPMm8eyqm8PCY2i1/d0/wAV6hDkjELAb3YllsNtrASNBkSdSTqROprunfrFjRxP7CPZWK9Vwhhe++KIIK0kHUdGj2VH/pM9ya+ib+7Xq9UIYTvM+NCi3/LR7K3RvZiBopP7CPZXq9UIbDe/E/KT+wn2VujfbFAQFp/YR7KzXqhDp/T7GfOJ+jR92t8R4RMauMziTAj82j7tZr1QhxO/eL+Wn6NH3az/AE8xfzifo0fdr1eo2Q9/TzF/LT9Gj7teG/uL+cT9Gj7ter1CyHQeETG/OJ+jR92tvfHxvzqfo0fdrFeo2wUQsZvbiHXErcUlSkpKR1QLEyfJjiK4u7wuqEHL6P516vVLCbMbyOoEDLHd/OpLe+mISlSQUhKgQoRYg20nXtr1eoEIrm8bpESkDsFew28byNCD2ESK9XqhDu1vc8kkgNif0f51sxvpiULzoWEqGhAiPaO+vV6oQML8LeNVlzBlRSQQS3y4WItN4rniPCvj1rzlaRyAEAd1/rrFeoUg2T2vDbj0xZgnn0ZvwvCqB7x74P7ReDuICMyEBAyJyiApSriTeVGvV6oopE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hQSEBUUEhQWFRUWGBgaGRgYGRwYGxsZGBkYGhcgGBgbHSYeGhklHBgXIC8iJCcpLCwsGh4xNTAqNSYrLCkBCQoKDgwOGg8PGiwkHyQvLCwsLCwvLCwsLCwpLCwsLCwsLCwsLCwsLCwsLCwsLCwsKSwsLCwsLCwsLCwsLCwsKf/AABEIAOQA3QMBIgACEQEDEQH/xAAcAAACAgMBAQAAAAAAAAAAAAAFBgQHAQIDAAj/xABVEAABAwIDBAQHCwgGCQMFAAABAgMRACEEEjEFBkFREyJhcQcUMoGRodEVFyNCUlOTscHS8CQzYnKSsrPhFiVzdILxNDVDRFRjlOLjg6LTCBhFZIT/xAAaAQACAwEBAAAAAAAAAAAAAAABAgADBAUG/8QAMREAAgIBAwQABAQFBQAAAAAAAAECEQMSITEEE0FRImFxsQUUMoEzUpGhwSNi0fDx/9oADAMBAAIRAxEAPwAJuhuJg38Cy662StYUVHOoTC1DQGNAKMe9pgPmlfSL+9Q/cvaKk4BlINglX766Ne6quddOGFOKdIxyzJNrci+9pgPmlfSL+9WPe0wHzSvpF+2pZ2qqvHaqqPZXpA7y9sie9pgPmlfSL9tZ97LAfNK+kX7ale6aq8dpK/BNTsr0id5fMi+9ngPmlfSL9tYPg0wHzR+kX7amJ2gQa2O0Dzm88eyl7S9IPdIXvZ4D5pX0i/bWPe0wHzSvpF+2p3ukeVe90TyFTtL0id1e2Qfe0wHzSvpF/erHva4D5pX0i/bRL3VV2jzmtTtEnWfSfbQ7a9IPdXsge9pgPmlfSL9tY97XAfNK+kX7aIjH17x8cqGhekTufMHe9rgPmlfSL9te97XAfNK+kX7aJHHDl66ynEk3SkmOUn18KmmPoOr5gv3tcB80r6RftrI8GmA+aV9Iv21Kxu2sik5lJEhRueVh3yfqoy9tBtuQpWgBM3gXjhpVLlD0W6X7F8eDHAfNK+kX7ar/AG5u8y3i320JIQhYCRmJsUIVrPMmrJwe21uCUtKXaeqUgee9hrw5nhSFtZ0rxeIUQUysWOo+Db7BV2BQlOmijqJSjC0wN7jN/JPpNe9x2/kn0miEViK6PYx/yr+hzu9k/mYPGxm/kn0mu7G7zZWUqSQRmkSQZHC/bTNuTg0O4xCFpC0lK5ChI8k8DUnbmzCMViVACEz5yqSIHGwv3iseWWKEnDSuLs14lklFTt81Qle4iIzZTExMmJ1jvrT3Ib+T6zT0lKUYdxlTaCUYcuFZElK3FAWJ5oydtqVctWYe1ltqK2YmV5MdXJ7g/wByG/k+s1snZiBoPWanZa9lq/sY/wCVf0Ke9P2w9uo5GDa7lfvqor01DN0wnxJmRwV++qi4UkfFFYYS+FG2UFqZy6et0OSQBxsOFScM2VmEIKv1Uz6Y0qaNnvEx0aieWp9FCWSvIY478HBnZLytEelSR9Zrb3Ge4oH7aPqCpPmFE2NiqEFyEi0pMgkcpiBNEWMalL6VBr4MASjMiCQmNM0a383mqh5peGi9YY+mBE7BUUSFJzW6t+OadAf0eXGuQ2KsqKcwkGNF6345Y4UX3gx+Z1vocspSpJIUgG5lNidL/VUJx16CcqyQkkWBOaExBGh1uKRZZ+WO8MPRwe3ecSBKkyZteBH6URcSf51q3sB03lFtZUefMDsNEdn49xP5wLTyBbPMWnLE1Gd2sUF0pTGUk+TAvMGw0nlFu6p3J+yduJCGz1DrZQtPJK+M6ZojlaSb6USOGZAz9GQEwSkqKswNwDynKoWmpWyWhimy4oKmVCEGLQCkqgX0IIIi9bPbLSVqASCALzKkr0E5UqkGdJMWOsUkskr3Y6hE3Sw2psKSy0RKpTxCUzPWNpMSDxkVAdwqVLB6FCJy9XpFEQMwUOqnypA0I7jNTMRhSlEGFjKSAicuk6km4Oqb99T9n4PDqSou9IhU2AMFYgDMEiQQZgadopVNryTSvQq7Sw5CVLbSgWkIT0ilXgCJEEgydINYGGfCWllTICjKBlspSToTlveARMXqZh8Q8V9fJkBkwFTGlkj43GKm7YwPQtIWCVlzJKY0zhauqLkRkIN7z6S5P2RQBreEdzlSkNpJNy3PbawIMQSYJ1opsPDz4wkiSClMKAsR0g5kfJuOVDceSy8Ug5kABQMmSSASJCptItNgRoaLYPD52ypLsJK1Tmytn4ipCRBUZKwBe57xQukEF7V2Y6MXDbgbXDIBuQkgC6UxHlAqntnjVb41hScS+la86g4AVDj8GjnVnPsuIXIPSJUoIzlQHwhAKhlVcxAiOVqrrazYGMxIAgB2LWFm0aDlWvo3/qIx9aqxX9CCU1jLXYprGWu0cWw94P0/lyexC/qj7absbgGXVvdK4UFShEJKiqybRpwHb3cVnwfN/lZPJtX1pFOHQoK1KUkEpOab8BmHrSDXn/xB1l/Y7vQK8X7ibi46HGrGinEtp/VaKUj8dlKmWnDGtxs8jnBPeVgmlPLXQ/D/AOG/r/hGLrn/AKi+n/JzivRXTLWctdAwWFN1HAMG1PyVRYH4yudFUYopMpPqHq5UE3ZH5I13H95VFK4yS0o7Lk0yaxtRxBOVZTOuWE/jzzU/D70PIiFqkAjMSSTPeY7NKB1sKmiIdcgt/SByIBHPjrz1ro1vA7IumBwv9pNBwgnga7N4NZ0Sr0UjhAZZJEt3GpJJUmSeMz+PXR3ZG8CkoCGyhMAgTKTx1KdT39lLg2a4TGWK6s4EjX6j7KrkoVyWRlO+A/4++JK4cB1KuPDykmDa1aYjZzGIBDpyn4hGZBFoIVOYEacRpUbDtKToSJtxHqOtTsayChGUdc6wBBEW04iNY41Q9t0y+O/KMbNw2IwKVdAUuhQTY62Mi8jnQvB7UcaaWFoKVKU3BiQEp6VSiSNPKHKiGFxBbEpUUgag3TINzlmT3iibOObeSQ6E5hPae0gxOvD66CyPyrC4LwabK2thnngkAnMD1QYObjnIi0T3kVnZLqXOixCh10qWZEdVKdYCrXkxJtFLW18MwwrO2stKE3Ay6p5RMmY9lH9kNoOHZJCfzaNcpMFInVHaey5qylWwnnc6LaAzLKC71BrBAKilZB+TCioAjW9q4l1IxSG1BIaSlAUTE5nEJWeRMT7eFdcW0lICWlIRmBziLEZlgdUAAmwi3OhL+FGclTzZJgHMLmBA4jQZfRVLmlsWxhJ7nTF5ioJKCohREZbkZiIEC0a+ep7jhQUto6pkGeJUDHWvcAQNPi1B2fikt5TnQomRBkGLW8oiOqO7smir2BddIWkBASD1tTqRoTfzA0dVeBa+ZAxy0ODPi1kpScgy26ygFJgCw1HD21XG0GgMViMsx0gidbtNm/PvqyNu7BUhsZ1hYKz1TCRKQb5lKAJhI7hfhVdYghWIxBScw6QX0mGmxW3opJ5TD16rERimsZKkFusZK7hwLGLcBv4V0/oAftK/7aP4h7rPD9H6waGbitQl1XaP/aD9qhXBzGztFTeY+Qq02MBoXHGJVHnrzfXSvO/2+x6ToY1hX7/c02uiMKodiD60+ylLLT3t7D/k09hHoOb7aSujro/hjvE/qc78SVZF9DhlrOWu2Ss5K6ZzLJm6jSfEmSdYV++qi6QOAnzGpHgr3YTiMGhThUEpToLTK3OPZl4cxem1rZ6WlFLSBlzQc2YmxIMZSpPA8jzg6ed17HpVjtim3s9ZMFMd4j1a0UwOFZCwCSbxIA7NLKB7dY7aOuvth5SSlZWqSYRa0k3SNTFuZGhqTi8AlZyHokBJGVSRBURNhHAzcAcOOtI5PyWqCXBEVu6EoWtDiYbEKtKibAgEiALi+XjrUNYUBdYHZnTxuNTJ9VGVYVIScyllOYyiJClASrKCAqJE3mY058sZgG8gUApIJcEDNNiOEWF7em9qonF8ovxteQCh5KiSlc84M37uBruFCxyk9sT6KF4djCLcyMrUpxUq5iTJVcix1tamBeOfEFK0JAASAWyrLAgqTcCTrIv9lTS9lyf+0Grx7yM35M4Qm5KFTA0umxnWmPZ2FuEL68NpcMpBJMkEGdL2EHRPPQS9i1mMjioF+spQE8xb6yahOYt5pIh1IBBHwrgUVm6glKkgG8GJB74Fni0VTTN9vvdEmMO2lS9AFKCoBgzlHpjW/K1K+C2u8QlxxKVJWrL1FBtQkxKQgghOokiJBqe7vwkslK2nEuW6yFRfSesFEJgnmKA43GYQ2bQ+EpEQpYmOAR1VRe97a99G2/BU/qTn8LjAmUslwgACElYsIkETOpM6yTQrF43EEJS4pSSkCBIHYJCIg8L3rKGsKqAl11HEylKu4BQSOHEihy4TICswiZNtdPP2UW2Kw/snA4h8R0qEDiHHCDEASIScwvGvfzLNgNhBlSZWt5Ks2fo8qREdUQSVLJNtRxmkhra+VGibgWMzCTI/F64OuFtwpUqTbQymCJER2Hv7KjSZFKhue2WJthsWlIMjKpJF+QyE+uphx7obDZVjQkKmVNIUeNs0CB3cYpDexCiZzkAcu2bxXZTjvQkKfVrmPWJmOJB1050P3JY7L3YdxZlb2ISL5S82ALyer8JmIk+oXtSe7sws4nEtFWcodAzRE/BNnSTzjzV02NvS80gtoWoJIInjJMkjvOutrVjDKK3sQo3Jd1kH/ZN8QSDW3otspi62niNS3WOiqYWqPbsbDzr6RY6qdO0118uaOKLkzkYsEsstKCmwdm9Dh0pPlLOZXZ+PsqrW9tTtUPT1S6R/hUSD9fqq1N6tpBnCurFjlyp/WV1R6JnzVSeGIC0k6Ap9HGvNuTm3J+T0sYqCUV4LvfwIcaW3xIkW4j+U+qq6cw5BIOo1qxN3sT0mHbX8YDKr9dByq9aZ89DN7NiX6ZAsfKHI1t6DOscnB8P7mHr8LyRUlyvsJnR17oql9FWQ1Xd1HCocfBVjUtbMw5jVKpN7w45ltpx4dlT95MWpKmYy/DOCLiVdaeM8HALwYGgGlV7ubUW3hWUoWpJAUoXJE5lfF5WFu3W8URRjHXG2UrXIbWpQzLKTJibyIHV809ory/cSdHqxr3pxXR4jSCQsZsthIIPWLR5nRXH41au78JQhpLacxCEEqJIAMAWAIzcdZHYaUN4d6OmcTlQEgAAkHNJt8Y9ZXeSZntqM2vKiFEpuABa3OCNQQBb66E8reyAWwztZL2HCkghKnHBEC5KDPYSb2iLGxvQ7e14DDtQQMrjxNwmMyk5ToNYOgvBMnU18ce62AW1nJlIgE8bzHmoficatZKiSTE3Mme0zyoKbkgp0OT+3mmsU26mFFAUFAAnNmTBlZE2kxcjsAqNtXflSlp6FOVIBTfU3BB6p1iRrF+FKa8SSoycxgHvAAy8+UeYVxcdIIgRmIGtpiSOzgf8AKhpRO4w4jeZ6FyswpETmNrC4M2NjftPmEqxBKYmQkWE8OyuZUqJInTS/ET3m/nio6ncpEWTlNhzkx6jTIW7JSYgfy5fjhzrUrga/5j69a1fd6trcSOM2JkzyOndUd5zIsqMkKtHEHj2CigHfoouLxNptw9FebOota345f51xLhJ0BBk355QfRau6ESoWicx8/wBtqjAaGZzcwRrYWFh5xXdKZuZAkd509Wvo4VAYxAUR2STPYCNY7QfNXdzHkoQkC821J4DTjrSyvghIQ0JEXUNL2NrH01nAu5s2a4UCPTPDvvXDMSbC9jOhm/DzVLYQVpzpSZA4aHjpzqpt+Q0b4h0JGQJSL5guOvoABPyRwHA3m9Td0esl3iS6e/yG/bUrCbHZW2FuFQXpAubXkgzNDdnBBD0KslThAOUElWHSETNj1tfP2Vp6bNpd+aK82LXFJ+RywOCbzq6VYHRiVJ5d50mxsL0T2VvGh51TbSfgkJBz3FzPCLaEeY6ca/w4wi0upXK1XySQCCFOi6kWAISi8EX0qRubjEYdK0uKOZRGWMxGhsTFtaGSc8ruQ+LHHEqiHPCPjMzQQNEqBPeQQPQD66rBLtyOz7DT9tdYfaWhMhRgjNb4wMniAYOopad3TIylC8yo6+awn9GATGuvZVmSEVWl+Bccpb6l5HHcneBLa1NLVAeKVo/WUkBQ7JiZ7O2nhTmogEHUe2qlxWz0oZSMyj0ehIE3EAW1AM1G27tTMped1TiQgZBHExlgGIiLkA+uqHjdluvyWHtPdv4zQt8n2E0EVh4JBEEcKTMDvm4w3DKEtrm64zEiDZWadLREC2lcsVvviXHFOSkFUTAEWnhzua3YerlHae6MObpYy3hsxj3R8HD2IwbL6MWGwsKISWQophSk+UVfoz56OjwV4qP9YC//AOuPvVN3G2yWdnbPQEghxL0kmIyuLNhF9aYMBvmwpkLdUltRJ6gJWbdwn008cWF8rcaUsi3Qke8m9/xw+h/766q8DD51x4+g/wC+mfG+EdhI+DBV+tCRHpJ9VG91tsKxqVqSgIyFOpKpzAngLacjrRljxLdoilkfAhe8/iIA8fTbT8nHD/HWo8Cz8z4+J/sPsz1Ye3NqLwuXO2lWaYyrPCNZQOfbUPBb5NqVC0lA5zmHngAj10FjxPhBcsiEseBjETPj6Z5+Lj79bp8DeJH/AOQH0A7f0+01ZuDx7bs9GtK8pgwZIPaNR56kxU7OP0L3JFUq8DOIOuPT/wBOPv1zV4EHyIOPTH93H36tuKj4vaTTX5xxCLE9ZQTYXMAmTA5UO1BeA65FWI8Bz40x6R/6A+/WR4EHx/v6b6/k44dmenpe/uEg9GsuEfJSRfvUAKiHwht/Mr/aHsqdqPoOuYonwHvxHj6f+nFo5de1eHgQfmfH0/8ATj6s9M3vq4fghX7X/bUlrwjNE9ZpYHMEKPot9dR4o+ia5PyJY8A7omMcL6/Af+Su7fgVfSABj0W0/Jkk+krmrO2ZtRD7QcTbNmhKiAqxI5xeOdCtkb4JxGJUwGnELSFFWcpsUkAiATeTSacb8BuZVm0/B0+1jm2TjEqUtpbmfoE2yrSmMua5OaZqe34OsUNMckf/AM6PbTdvIP64w390e/it0RSK14elwzjbiY83UZISpMQve2xR/wB/H0CfvVox4Kn0zGMQcxkywDqkJ+XawqxE10FP+UwriJT+by+/sV6nwWv3/LG76/k+tyfl8ya1HgkfzFXjqcx49BfuHwlhViuOBKSpRASASSdABrNY2fjUuoC0eSZjzGP5+ekfT4U+Arqc1Xf9kIvvXYk645H0H/kronwW4r/j0/Qf+SrDSK54/aKGGy44SEiNBJJOgA5mkeGHoi6rM3V/YrgeDJ9xa2fH0qKQCr8nkAmYE9JAVaY10rCvAQ6rXHpM/wDI+3pKddjbacfdWtpmQUoASXUBfVKyTl0vn0kaUyYR0qSCQUqtmSRBSeRFUduF7F08uaKt/wCCof8A7e1/8cn6A/8AyUj77bnK2XiEsl4PZ2w5myZIlS0xGY/I17a+nhVEeHr/AFiz/dk/xXqScElsWdPmnOVSOL2IUjY+z1JJBDb8EWN3SNaA7NdJU7J0UmOyUqJ+oUS2isHZGzRIMB4GDMHpZg8jBB84oTsjynf1k/uKq/H+pF8v0sm4gdbzJ/dTVx+CH82/3tfuGqdxHleZP7iatfwY7VaYZeU84ltKlsoBUYBUpKoE8zBqzqv4aEwfqYU8JqgAwSQPzmpj5FV94+0D+cT+1P1UT/8AqDxMt4MoVr0xBHEQ1FUa5iFzdSvSaxwnUTS42y0tkbYdwz7zzaOkKwkAZ8lo530gW4zRTE76Y1cEEpkXAKBHZMX76rPYTpKDJJv20UCVHQE90+ytkY2tTMkpU9KQ9YTebGNyUuTOuc5tOWaY1pU2zgMXiMV0qwlalqlUKSBGUJ06vAcqipwbnyF/sq9ldMNM3/Hqo6PmR5PkMG7m7eJ6MgtGSQYBSeEcDU3HbExDScy2XUpGqilUDvIsBSdt991Ib6JLhVe6Arsi47qB/wBKMalfRqffQFQlSCtd0nUFKjoQfQaolNxlRdBao2GntqEOJHTjVPV6PWTzpmC6ScVjCHAOkI0tlka86bUO1a+QLgY2HSGSQdGDx0+Ee0rbcY/1u9qZbUbmbnLNR2D8Af7BX8R6vbpW2wgi0pWD2jIrWqJDLyMe8Q/rjDf3R7+K3REJqBvCP65w390e/it0UCa39M/gOX1K+P8AY1SK44lZDrItdSgfo1H6wPVQ7F7dCcWhqwQPLPHMqyfMJE945XF737YTmSlu62zrANyUggd1p4eikyZk7iuVQ+LBK03w7CO/KleKwmbqRMRcTprPb5qg+DpKwHARCTlMEReBpfkaD43eR15ro3IVBB0ykxwMWjQ6DTjRXdraPiyErcno3CtMJGYpUjJJ7iCbDlpVM23PV4L4w04nDyPqRVf717b6V4oBlDZgAaEixPbxA7O800bY2slWCdcYWDCRdJgplQBnikwTrVVYzHlKVkC6U57zzy6cRJJpMuZraIvS4E7lILMbULSgpMgjQgwQfb7DTxsjfptxTYdKkqhSVKUAUm4yZVC+s6i0m9VkHCp1xJiEOoCerwUgqPrPrrGyHlOhsWzKaQq1rqUQezgLVneST3ZueKLTj7PoBNUR4e/9Ys/3ZP8AFeq6t3Uq8VZza9Gn6reqKpbw+/6xZ/uyf4r1PN2jF08dOQrjZmNtkJtIgds3nt0qe1isiXVTHWRHoM/bWzG3UnCNsFElBkdqutcxBEhQH+FOkVBYQSlSXAbmBzChEdhF6RTcUb3FMK7cx4CeqoZvgjbkUgj6q67R3kcS02htSgkpQojVKlBMXBsoi4uOdBNrMypHH4NAP+BITPnisYh3OUC2VKIEETxmTznhyipLJrJGKiF9u7yOYppkPLzFpGRIAAyp5aAk2FzNC2yiLpBIBgcJ+uK7t4RKxGkRcCPTaeM89K4nCqkgJJ1gweB+2kc1yiafDOz2KSgfBWmZEQLQZB1nreoVPwuLOVKwYOs8iCRQBxSgkSACCpPLgnWiGEdTlRwTfPxNok9g19VaoZN9+CqcNth72htJbSAUR1rGRNonmKVcUTmUsQCrWBEzJv6TTOGk5kyAQQTe95Rz7zQDY8KfhQBTCjBEiY7aMa0vYEk9XIW2bi1KUlJiADw7O+uONwrKn1ZkJKhBki8ADj2WqHgHZxxQdD0kcLAmI7K2xrikYhSSMoV5JKbKSIzQTqBepqWrgDjJw5OuzG0KxDiFgET1RHKJiL8albyq6IMlvq5lgHjIIPPu9dBWccG3SWykBRUCdRaOZtTM0lrFIR0gBymRBIuDl4HTXWnUrTRW01JPwFsAucLPNhf77tdd1CfdZqeTn7iqGbXT0bbaESEwRE9qzc8daxhNreL41t6xygTOkK6p88Ex21nkzTHcfNuX2zhv7m//ABW6LhFI2xdvqxe2wo2y4Z0BEhWXrtTBAEyZNP8AlrZgdROZ1S+Mrbe3EBvGqUUwoBBQZ4gAgwBcT+7QVwk8TrJ5mKK7/Ofl4TyDfAcp+2lvazsQmbFJ9PSMgfWfTWTNWr4fPJ0cFuCsnly3OmPYLjTuGS29lQQtwoOeCZyZ4m1oTY6yKWVuTUvaqR4iykXzLdJnkMn2+qqVllCty544yDeL3bWmchzSIjyVEGbclC2gN+WgpcxWDCVELBEggg9qs0EH9KjLmLeSkgukjJcQIiDHbMQJ9M1wwO0UrbKcVKkpSiFFJUUyhKjKh1gL24VZ3YZOVTE7cocMEKeSpUXBmSb3seIOsVO2Ts8uDpAkJSkpAWqyLEqSlR+Lft40qFYGMtKUHNlCjwymJNu+nrdRth1HXJnOoAGYSNZgcbxw0iwFlcV7Dq+Ra2zcc2MGh3N8GlsX1PVEHTUyI76onwy7UTiMWw4gn/RkgzqFB16Qe2rXa3cdGFcRhV9IhyDlUAmCCDKCFkAmLgiqQ8ISCnFhKhBS2ARMmQtyZ5Gg5eEJDFp+IE7J2Y4WwtLDq50IQ4QbnQhBHCNaP4bBKSy+nxZ2XQkCGXQUjM2TlV0ZuCk8rTxp18H6f6tw/wCqr+IumRLdaI9MmrspfUNNqikk7LxaVSGnykCI6FyYH+GCe3vrY7JxMSnD4ga9UsucjoQjjp56vFDdd0NVH0cebB+YfoodnZ+K44TEDh+ZciO7JXk7BxMz4viPoXfuVf3QRYiDXRLVD8rD2T8y/R8/O7uvqAzYZ+ZmzDvIccmtorT3GxeeRg3hYAEMvDRITPk8Y5cTX0QluuPjRS5lTk1T5Sc0iQVAXESLTwmlnijCN2PDK5uqKTxDeLUlI8WxEiZIYd0OXTqa2qHtHYuLU6lbeHxJAQ2LsvWUEpCo6vMH8Xr6IxTAC+qLHSsNt9lNHGmk7FeZp1RROAwGI6bDLXhsT1GlpXGHeMKUt1QEZL+UnSo+8GBxasQlbOGxSgEEQWHgJOYGxSOBHqr6D8XIEfb+L10w2GPIX4mp20vIe634Pm5zYOIC1ZcJiMoT1VFh8kmBraJmRoK67NZx7ZthMRpH5h7mTpF9TX0g4b2y+j6r1DUDFgPV9XtqKJHk+RRL+Mxq4C8K91TY+LvCx7B6al+PPpXnRhHiSkJOfDuqGUgyCCIOoHpq1Nr49DI6xTm1CAQCoccoGqokgfGIyi5FJeyt+nMU70TaEZ1ZEhQGZCcoV0ygAZUDCconUgd4elbMilLlIg+DlKztYFxtbZOGcspC0T129Au5FW44AkEqIAAkk2AA1JPKk3BYhHuw2qbJwb+Y8BDjU9byTHHKSBehW3d9XcQpbSQnxdyYMHPlTlIvMdaxiNCRTqagqKJ4nlmAN8tppfxqnWVShOUAwRJCIMTeNaHqwwWJURIHPTQ/WB6BU3DYRKUqSo6qVE6mNI8166Y7ClCEKKRkJjyRNwbWAIM3vwrO8sU7o3xxNRSTAGDxhL6mzFgCO2de+juNnoGB/a+tSfs+yh2KQjOghIkKCZEaGZBj00Q2gYYZH6LnrXWfJK9y+EaDuIaCmxlUk5kcCLGCCFCbEGlLEOkAon5vN3paQI7QDOnEUWxmMDTSEoEKWkKJ79T30BSqlxhmRzigrEBJF0kEdoKL92tGGlgE8NLT30soE4pImO7u/lRVQKVpEkyk3PYf507EQzbF3iVh3ArNmTN0kkjzcqCeGDa7OJxrLrJF8OgL1kKDjogzeYjzRXIqbJgkSCseTxQJXw5ceNLu8KAHRGhQk6RqVVZdiVRa/g7R/VmH/VV/EXTQhul3wbidl4fj1V6XP5xzhTY212Ed4j1V0YSWlI5s09TNUIrDuLDa0XKTM25C31keipSW6UNu45fjvRBKyMogiAB1JNza5/HCq80vhGxRuQ3Yva7JSk9IVL1MyYsBA5C0xzJ50PVtxAJgE6a2Fp9vqFIb+NxAcUkISAFR1lpEjMm8ZgdM3p7BOEYfFKGoBI4JWb5Y1CI1PPkRoKyqc0qRqeOMnbHV3eAmyRH4PKaDubYCXcy4uqQCrLN4HEHUgd9Qtl7Cd6VK3FrgFRIgCZSEi4XIiB8W8Vx2vshtTgzOZfJgKUmTC5TGZJPlQKSTk+WNFRXA3Nb4oIB6NQSQCmFZhe/V4QZGhqW1ve1yI70n7FUqY/dlBwyEpc6oDS0uBUpI1EXSmDzEaUJ/oi4m6XSPgsgEDXoggKsvSUg/baaCbSpMLUXu0Wa1vUyr4yfSR9Y+2u/u6gqSUrSUgHMkqTJMpgg5rADNaLyOVVe5sTESIckZVTIV5RLhSdD8pPo7BXHD7OxnSNJJbIUSFnyYnPli0xdGnLvo6pewaYlzuvIKCWylROkKBuRbThXPZ5S60lfEjrdih5Q7CDIquncYpKinpwIUoQtsqAAJGUG8xET2V5jbTqZyvMm/xVKb+qKdTYjggrvPszxgOoyOOobnM44lhICgAVBpfUcEcVAkAg2VEVUW7+xHVYwslK5tnSCG1hK1ADOoz0YJUgKMGArQ6G9sG4p5hkqUFQcyr5gSM0CbzC8hn9GqzZwZb3qUCVfCBxfeFsZoPNIIIH6oouF0yKXKJ+H2b7n40qSlqRgHzCM1z0rSeutRlZvMgJ5QKWWsYSpafipyiO/X6vrpj8I20+gxaAf9rhHW5uYl1tUgAG/V7r0is48dIpRVy+IuFehP2cTQnHwh8T8sI4xcutCdXFcexVHNrszhUZc350mO5KuAPaBSo9iWits5iRnJUMq7A6/F0uaLO7dZKz11ZbBICFQAAJgZRF5rPOLXCNMWiBjiUuNBQI6yVaapKSQR2RNE9sq+BYImMq9eWfX6/RRVG+zKUJQS2tISAOo7oOcpiecCKw/vXgHAA40YFhGcxxsMiY9NU6pPbSyylzYG3gfKmGTlgwpKFXuAREgDgSY148ooBhFrBhZJkWJnh3inHH7Z2etsJCnBlCsgLarEiRcSfKCdeFLW0doNqAAJP+FXb2d1PBy4piy082CW3PykQJI4cdDREvqU6nMkp6pie8UJ2eoIxYWQoIB1yq5d1GNqY9tbqCCSAkycqtSR+j2Va0/RWmiSnBjW9y4fpBBoBvAPhUjk2kegqFHm9pNAa/8AsV92gG330rdBSZGQcCPjK5gVFYHQ07n4cqwjULJlxEjPEJzLlMTZJAEq4Wp23TccbU2VrUUL6QKCiDcq+DMapg9XtCr6Ujbo4kJw7CSUSVlUKFwEZ7piZEns1NouTmxMQA/h1AoAyJBynrXclQAsF25DQ2mrU6dlLV7FsLcSgZlEADiaVtsOZsZmQUlHRpvxKuEdkGue821E+KQVnOHCTmEWOeCNLXSB2Rc0Ewbw6YKKtGRbsUWzM6awPPVkp3sVQhW7DCB8N+ctl/N25+UePZXsEUdK6Uu51SMycwIRE6DhrSINqRjemhcBxQJi95Qkaxaai4DGltwqhcONrQmBF1JKibn9En0VTZdpLA2M+wVudCsKUVSq5PE6TwkkSLVFxTrAxDZeSpSpRlAnXpOroR8cik3Yu1vFMTnWhRCm3YiB5CQvQE65I7JFMGKxzSnmFlKipYaKdIAW6nLIJ1BUD5qFjVQ8uu4b3NCiFJwvizSovmDaZKeJMgAczWxaw5xLd1dKcKQkcCyCLm3lSocfNQ51bR2LJSroTgknKPKyQox5WsW189dmsvjmGjNmOEVlMCMsokG/lTHA6G9KQ9s1GFIwSm3CQQ6GQR+dBBKswgeSATeK9gsKyDhsj+YBx4CZlxXWlOtyjKrWfJoXsdTXRbMKc4HSPJbBAscrmbP1jFgqNeFZwfRp8Wgqtj8QlMgeWrp84N/J8uPNUAcsU6vpVBKxHSFtIUjN14LmWcuuSD3VAOMkAywoEJI6kSFHKkjSxUCBQ3G489Mu9vGgYiT1kFMeSesQTB+SQKEIxSgiZEhBiBA6j1pgaCw7DViQrLL2dva0y0htQUVAqCujTZHWI56ggyO/lFANuYpKd4MC8UqSlxpxuVJIJUA4LDj5aRaeVJm1NoqBUSCqXFDkZ6TOnN2gmT2q7RUTa76vGmCfKS6kHiOsluwBGnVNu88aa2KoosDf1X9ZYcDhh3Z+kRQ2TS/gVTikdjbwvB0dHEd+nDThTVgGkEyqVEGyNARBkqVwAMevSuhiyLHicmUOGqSSJvublQCE9Jmm9hoAeqCZi8z3UELkkxIEmJ5Tae2i+OW6FmUpuEgdVQsAIhVh5wTrqZoA3iszioSEi0BOggAczYxP4FZemzzeT4nyX5ccdOyJGasTXq9FdgxHpr016KyBUIYmvTR/Y+wW3GStaiCSQACBERcyDOulCMRhspiQTyGo7xVUc8HLRe47xyS1EeaTN9P9IT/Zj95dOsUl76/6Qn+zH766r6v+ENh/Wa4JJGHaXayCIPIrVmIIVmi4tEXI1pnYIYcbUqCWknMlzQ5ioAAmFdHlyyNYnS1Edx/BkMTs9jEHFqRmCjkLLTgRC1psV84n/IUys+DVeHunaS2s0D8wwmYFo/lXIo2iZj9rt4j4JrxZlRBAWCtE5hIKllWgiZkR6q2wu0A2slYOYQghShaANMxHVOSRHAjupzTuQ6pWYbXdKuYbZ1TPI3iT6TW+K3CeeRlc2o44k3AUwyod4nj2iokwumqKsYccJWYzJ6TNaDbPI9dvPXZOHfIENE9COsAUkpK0KQnMM1gSQZ5A1YqfBYR/vY7/ABLCz5zlk1r71SoWnx5YSuMyRh2QDljLIFrZRHKo0/BEV7hXleNMrcSYRmzJFz1wE3HBN5vqAaZukSShxwgJBbAACFEEOZkk5gco0vFudqmp8CaRcY50f+mj71bL8DYOuOePe2gjjwzdpoaZBlpv4f7nBG/SDhUsJwWKW2plLYKUIMpzKTORKMkHMABEaWuKynwm4UKacyP5m0FsJyt9gN7EGwsCBaIqWx4KVIIKMe6kgkgpabBEgA3B0IAtpYcq7L8GCyP9YOD9VhpB4alME6Dvodpig5W9LbeFwryGHVNJccKCEokLlYUFBKITKSsjLBIntoMfCKylzIWnD0eJU8CkIPXlQVBAiLquLmZmmZPguWkAI2g8gJVmGRptEKjLm6pHWib9p5mZDfg9fGm0n/zgd/NN/nBBCpnWw9FHtMF0JGMe67i4KQp5tfWFxPWVmE9UwSATGkUIx21G27EqMpc4W6ygU8eA1HE3p8xngbDrinF450qWSVENITJJk2BAF+QqP7yDf/GO/Rp+9TdudgtFeN49LqiAnUjrFXNSQCJBJv57moW1Nr51iAQpK0nX5EgfXVqt+BpKRCcWsXBsw2DYgiTM6gGuC/Ag2ZnFruZJ6JEz3zIqdqRNSEndjH9Li5iOo4TeblSCasXZuGUWXij858GlE/KWqxANiRH4ilt7cxOAx7SEOF3pGVm6EpNlpHxdfPVj7q7Q6JjrCFZiUjQwBGp0E5r9tW5ZacGl82LBXO0B9o49KdpKWVkBtK0cdSIkkCDrPsNJuDBUvPEXVI88evX0057X2el0lS215o4SQSLjyCRrSlh3BnCQLEE+e0+s+uqelp5FZblvSyVFeit4rdhsKUEyBPE13nJRVs5yVujlFZAqb7lLtCSQdDlMctYteooTSwyRn+lhcHHkZN0sbKg0oCOHeVCdbZuR9grtt9ppWudaxlJyQrsX2TGWwNoFBNmY7oio6ZhlzfJBIzHuifr4U0LwgCEkAFKVDpUqTIyFMpOsGZHWMgHNFhFcfql281r6m3F8UNxJdQAYBOgnMnKZ7qRt9x+UJ/sx++urg2/u6ls2KZzHJwBQoBQ7AQZA51UO/Y/KU/2Q/fXWmWbuYN+SpQ05B43GSj3OZBJulR1MSHFgT6aZ2MKlaCFKKshPxjIBkyJ09HDSlTcjFpTs5iUlUJVJ4D4RZ5Hto7g8chJUsAqExlBgXE3Ps+ysLbNSowrBBKoJURwj1XIsfZ56lNPALzAlFtAck+cHTSueDxoWpeQZZSTBuLEHUAToeFd8PAbK1KSu6rARBBCT5Rv2+ehYTo3tBQJGdcDj0hPnkH7K2Y258lZEczPqJrDuCR0PScZFjAAuToDJqCFN5rpB/wAZHCirJaCqNrOHRw8Pk+yujm1XIkaj0HvA+ztoIl9tKVTEwctz5R0vJJqEjaagIkZfP7KG4dhqXtJwfGSTHDT0ETIj11k7YWJBg8rRI9mlLqNrJE5UC/HMQSLxMzzrvjMYhajkSFCwBGYW9IGs1LkT4Q4Nsq+TJga2E+q1bt7RXImIOgSkqI7zIil97aCcoAOt1DMbKEj6otXJnHJEEXUnt0B7I7KZOQrURkc2qvgmIuRYmJjmAL8dK3G1rgZD2309X4il9vHfCDPoYBgmwPKPMax4+BbLzBuYn6/86NzBURsaxCVCUkHz1kqpaY2wlOUJTayjyBGbhHbUtW3RAgEnUxpcTEaj01Ysj8lbgvAr7/Ytbe0cOtAPVw7xJAmAFgzcHiB6aFYTfVwBB4qClGUoMRm5AEzlo3tAoxO0mUqFvFXpEkf7VHEQanK3Mw5Nk5ZEWUbDjEzz9ZrPkknIeKpAdjfWySrJ1klV0kQE5pB65v1dO7nUcbxYdRktIB6NRkEp6pMk+RrNG3txmNApQ6uUCQYB1gRqZPpoRt3c1tjDuuBUlKIAI5kanjr2VWmk7Q/1ArmO6V0howiAfxzvPAfbRHd/ZAdXCyRCMxAF+E/ZQPB44ACBaI5U37uqyLDiVJOZMAZgDGUKtP6Qy1dPJJrdixirCWynwUpQl1ORFlhJnKcxKZJM6jUcjGld3thJW2HUL1iUmD2GFDXnPZS/snYLw8ZTIh1EpMxOYKKQvuVYjtm9qYN0Glt4UIcGUg5gP1jx5GZBHdVSnKLtMfSnyCcRs9TZ6w7/AFeqTrTNsLaGcNNgBXVyrmxyjNAkXIAynuA7a3fAMW8/+dRtmpUw9Y5W1TmMSBqAYjUTpV8+o70NM+VwypY9ErXAZ3iwzTjYQfi6BIFgNez8dtUV4SsL0eLQBJHRJIJEHy3Be3MGra3o24G28rOUuK8gTGYiLAmUlXGeIMazVOb+4tS8XCgQUJKIMcFrJ0A4k1Vjk0mh5LyNm5K42emYjo1/GHBTg01HlESaIjDDtyEXOaBcWsLR56DboEnAtWTZKtc3y1clR6qKtqPJPoPtq2l/3/0W2ZdxSEi0kdiuHCw/S4XtXZnDNueRJjU3kGwA1kXitW86iEJVlk9gA5k91TkZG0HK42ACdLFSQCB3KNjaBYxFVyaQ8U2dUMgJDRUqDwsJP6xMzM2n7a29wDlsTm7SUjiNc+ulp4HzBUbYTCQoiPjDMAI4G6r1hjeBAyyvSZ+ERpy8oR6qO/smwca3fkK6Tq5Rm6xVCiBIymSCeV6hO7OQkwE5iZ+UNPOeXroWnbiIElPGYWgzy01i3KvMbfiyVqCYOgJJucs5UQLZdORo7oGwz7P3dCk5lNmOEAmY81hYemtXNjoFglNv0gIt+kBQJe3SpsoSV5T/AMtcAzMpASMvmgVM2zvSpeXMy4k5YnKtMiAJEx3996RWxtkSkYXDH5snsXP7qT+IqW1svCBAK1BJmDEqsY7NReLRfuhUxG2FEq6rl44ad0rEDzV0VtZfyFaRokW7s5pqfsW0PGNwmFS2FtkqJywYEhISAIAMpPVHroFi1NkAICyrMIhI1jtnhPCggxrh/wBnr2gHQcQDwArdGIcJTKSAFD44VHdCAfSaNEsJYR5ozmQQACCSqMygdQRwtppfWuzryAoqS31Z6oUqTaJkTpJ5Vqw0AQamuGadRF1ALDvBW1GyElP5M7a/ziIieymhHOkvbm1Dh8eysJCvgHBB7Vp9lZ2lvz8GcqClUc5Ejnxj8capnB2MmPBEUK3mvgngT8TXzjnQzdreEKQkPOJCymTewmYAJ45cpN9VEUT3lWDg3iCIyKuO6qtNMYqRvDHQL0B486JYVbqQkBfVzIPPQQeOhm441GawRIHCTxro5s8p7a06UxLDYwGMygdGskoscgMnPMyBc5THdUwjGIkpQ4PzkdUi0jJaNNe+hGw8cULyxKbyIBjtFN2zGy5OQ3HDQx2RqL0koUFSsEYjaOIAUMq4+EsSrkkpBE/Kma393ngFApXHWAm9klGXUfpK9Ao8sLSYKlpIv5ShznjpoalsYXERMry9qlac9aRxCmbbnbMS+pT6gSMygAQUkBKjII8lWusAwaQfDehI2i3lAA6BOgiT0jsnz1b+77xKcqpsfTPMm8eyqm8PCY2i1/d0/wAV6hDkjELAb3YllsNtrASNBkSdSTqROprunfrFjRxP7CPZWK9Vwhhe++KIIK0kHUdGj2VH/pM9ya+ib+7Xq9UIYTvM+NCi3/LR7K3RvZiBopP7CPZXq9UIbDe/E/KT+wn2VujfbFAQFp/YR7KzXqhDp/T7GfOJ+jR92t8R4RMauMziTAj82j7tZr1QhxO/eL+Wn6NH3az/AE8xfzifo0fdr1eo2Q9/TzF/LT9Gj7teG/uL+cT9Gj7ter1CyHQeETG/OJ+jR92tvfHxvzqfo0fdrFeo2wUQsZvbiHXErcUlSkpKR1QLEyfJjiK4u7wuqEHL6P516vVLCbMbyOoEDLHd/OpLe+mISlSQUhKgQoRYg20nXtr1eoEIrm8bpESkDsFew28byNCD2ESK9XqhDu1vc8kkgNif0f51sxvpiULzoWEqGhAiPaO+vV6oQML8LeNVlzBlRSQQS3y4WItN4rniPCvj1rzlaRyAEAd1/rrFeoUg2T2vDbj0xZgnn0ZvwvCqB7x74P7ReDuICMyEBAyJyiApSriTeVGvV6oopE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upload.wikimedia.org/wikipedia/en/archive/a/a5/20101208025055!Algiers_Mont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038600"/>
            <a:ext cx="2099032" cy="2164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28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926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Political 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Presidential Republic</a:t>
            </a:r>
          </a:p>
          <a:p>
            <a:r>
              <a:rPr lang="en-US" sz="2200" dirty="0" smtClean="0"/>
              <a:t>38.48 Million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Islam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Sunni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Freedom of Religion </a:t>
            </a:r>
          </a:p>
          <a:p>
            <a:r>
              <a:rPr lang="en-US" sz="2200" dirty="0" smtClean="0"/>
              <a:t>Official Language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Arab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6248400"/>
            <a:ext cx="17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wikipedia.org</a:t>
            </a:r>
            <a:endParaRPr lang="en-US" dirty="0" smtClean="0"/>
          </a:p>
        </p:txBody>
      </p:sp>
      <p:pic>
        <p:nvPicPr>
          <p:cNvPr id="6146" name="Picture 2" descr="http://upload.wikimedia.org/wikipedia/commons/thumb/8/85/Population_map_of_Algeria_in_2008.svg/508px-Population_map_of_Algeria_in_2008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3251606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14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Abdelaziz Bouteflika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“Authoritarian”(nationalinterest.com)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Health Problems</a:t>
            </a:r>
          </a:p>
          <a:p>
            <a:r>
              <a:rPr lang="en-US" dirty="0" smtClean="0"/>
              <a:t>Prime Minister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Abdelmalek</a:t>
            </a:r>
            <a:r>
              <a:rPr lang="en-US" dirty="0" smtClean="0"/>
              <a:t> </a:t>
            </a:r>
            <a:r>
              <a:rPr lang="en-US" dirty="0" err="1" smtClean="0"/>
              <a:t>Sellal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Government</a:t>
            </a:r>
          </a:p>
          <a:p>
            <a:endParaRPr lang="en-US" dirty="0" smtClean="0"/>
          </a:p>
          <a:p>
            <a:r>
              <a:rPr lang="en-US" dirty="0" smtClean="0"/>
              <a:t>Egypt Structure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190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Nationalinterest.org</a:t>
            </a:r>
            <a:endParaRPr lang="en-US" dirty="0" smtClean="0"/>
          </a:p>
        </p:txBody>
      </p:sp>
      <p:pic>
        <p:nvPicPr>
          <p:cNvPr id="5122" name="Picture 2" descr="http://upload.wikimedia.org/wikipedia/commons/7/77/Bouteflika_(Algiers,_Feb_2006)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2190750" cy="318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upload.wikimedia.org/wikipedia/commons/e/ea/Abdelmalek_Sellal-IMG_347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101146"/>
            <a:ext cx="2133600" cy="320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97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War</a:t>
            </a:r>
          </a:p>
          <a:p>
            <a:pPr marL="617220" lvl="4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“</a:t>
            </a:r>
            <a:r>
              <a:rPr lang="en-US" sz="2000" dirty="0"/>
              <a:t>Future oil and gas supplies for Europe could be at stake” (highbeam.com)</a:t>
            </a:r>
          </a:p>
          <a:p>
            <a:endParaRPr lang="en-US" sz="2200" dirty="0"/>
          </a:p>
          <a:p>
            <a:r>
              <a:rPr lang="en-US" sz="2200" dirty="0" smtClean="0"/>
              <a:t>French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1830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1962</a:t>
            </a:r>
          </a:p>
          <a:p>
            <a:pPr marL="301943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1950s- Present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8434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highbeam.com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historytoday.com</a:t>
            </a:r>
            <a:endParaRPr lang="en-US" dirty="0" smtClean="0"/>
          </a:p>
        </p:txBody>
      </p:sp>
      <p:pic>
        <p:nvPicPr>
          <p:cNvPr id="3074" name="Picture 2" descr="File:Arrêt du processus électoral de 1991 en Algéri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124200"/>
            <a:ext cx="3213226" cy="202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05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Development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600" dirty="0" smtClean="0"/>
              <a:t>70% under 30 years old</a:t>
            </a:r>
          </a:p>
          <a:p>
            <a:pPr lvl="1"/>
            <a:r>
              <a:rPr lang="en-US" sz="2600" dirty="0" smtClean="0"/>
              <a:t>Northern Africa</a:t>
            </a:r>
          </a:p>
          <a:p>
            <a:r>
              <a:rPr lang="en-US" sz="2600" dirty="0" smtClean="0"/>
              <a:t>22% unemployment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29" y="3429000"/>
            <a:ext cx="5001371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324600"/>
            <a:ext cx="154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afrik-news.com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Riots/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 injured</a:t>
            </a:r>
          </a:p>
          <a:p>
            <a:r>
              <a:rPr lang="en-US" dirty="0" smtClean="0"/>
              <a:t>29 arrested</a:t>
            </a:r>
          </a:p>
          <a:p>
            <a:r>
              <a:rPr lang="en-US" dirty="0" smtClean="0"/>
              <a:t>Housing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Inadequate</a:t>
            </a:r>
          </a:p>
          <a:p>
            <a:r>
              <a:rPr lang="en-US" sz="2200" b="1" dirty="0" smtClean="0"/>
              <a:t>“Tunisian frustration”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Jobless Youths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New programs</a:t>
            </a:r>
          </a:p>
        </p:txBody>
      </p:sp>
      <p:pic>
        <p:nvPicPr>
          <p:cNvPr id="1026" name="Picture 2" descr="http://www.aljazeera.com/mritems/Images/2010/12/30/20101230123253675472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8862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152400" y="63246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4"/>
              </a:rPr>
              <a:t>zawya.com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858</TotalTime>
  <Words>1084</Words>
  <Application>Microsoft Office PowerPoint</Application>
  <PresentationFormat>On-screen Show (4:3)</PresentationFormat>
  <Paragraphs>234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Algeria</vt:lpstr>
      <vt:lpstr>Learning Targets</vt:lpstr>
      <vt:lpstr>Arab Spring</vt:lpstr>
      <vt:lpstr>Geography</vt:lpstr>
      <vt:lpstr>Population</vt:lpstr>
      <vt:lpstr>Political Structure</vt:lpstr>
      <vt:lpstr>Conflict Beginnings</vt:lpstr>
      <vt:lpstr>Conflict Development</vt:lpstr>
      <vt:lpstr>Similar Riots/ Protests</vt:lpstr>
      <vt:lpstr>Low Income</vt:lpstr>
      <vt:lpstr>Homelessness</vt:lpstr>
      <vt:lpstr>Limitation: Human Rights</vt:lpstr>
      <vt:lpstr>Corruption</vt:lpstr>
      <vt:lpstr>Timeline</vt:lpstr>
      <vt:lpstr>Political Structure (Continued)</vt:lpstr>
      <vt:lpstr>Social Changes</vt:lpstr>
      <vt:lpstr>United Nations involvement:</vt:lpstr>
      <vt:lpstr>Current Status:</vt:lpstr>
      <vt:lpstr>Current Status continued:</vt:lpstr>
      <vt:lpstr>Citations- Primary</vt:lpstr>
      <vt:lpstr>Citations- Secondary</vt:lpstr>
      <vt:lpstr>Citations- Secondary</vt:lpstr>
      <vt:lpstr>Citations- Primary</vt:lpstr>
      <vt:lpstr>Citations- Secondary</vt:lpstr>
      <vt:lpstr>Citations 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Latency</dc:title>
  <dc:creator>gramorse</dc:creator>
  <cp:lastModifiedBy>Giola, Stephanie</cp:lastModifiedBy>
  <cp:revision>77</cp:revision>
  <dcterms:created xsi:type="dcterms:W3CDTF">2013-10-23T18:49:20Z</dcterms:created>
  <dcterms:modified xsi:type="dcterms:W3CDTF">2013-11-14T15:06:12Z</dcterms:modified>
</cp:coreProperties>
</file>